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</p:sldMasterIdLst>
  <p:notesMasterIdLst>
    <p:notesMasterId r:id="rId42"/>
  </p:notesMasterIdLst>
  <p:handoutMasterIdLst>
    <p:handoutMasterId r:id="rId43"/>
  </p:handoutMasterIdLst>
  <p:sldIdLst>
    <p:sldId id="264" r:id="rId2"/>
    <p:sldId id="270" r:id="rId3"/>
    <p:sldId id="287" r:id="rId4"/>
    <p:sldId id="274" r:id="rId5"/>
    <p:sldId id="276" r:id="rId6"/>
    <p:sldId id="275" r:id="rId7"/>
    <p:sldId id="278" r:id="rId8"/>
    <p:sldId id="277" r:id="rId9"/>
    <p:sldId id="285" r:id="rId10"/>
    <p:sldId id="289" r:id="rId11"/>
    <p:sldId id="292" r:id="rId12"/>
    <p:sldId id="293" r:id="rId13"/>
    <p:sldId id="286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269" r:id="rId40"/>
    <p:sldId id="260" r:id="rId41"/>
  </p:sldIdLst>
  <p:sldSz cx="9906000" cy="6858000" type="A4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929"/>
    <a:srgbClr val="F3F3F5"/>
    <a:srgbClr val="FFFFFF"/>
    <a:srgbClr val="87806D"/>
    <a:srgbClr val="FD9301"/>
    <a:srgbClr val="E3D096"/>
    <a:srgbClr val="53929B"/>
    <a:srgbClr val="393939"/>
    <a:srgbClr val="888888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7F97BB-C833-4FB7-BDE5-3F7075034690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4" autoAdjust="0"/>
    <p:restoredTop sz="94600" autoAdjust="0"/>
  </p:normalViewPr>
  <p:slideViewPr>
    <p:cSldViewPr showGuides="1">
      <p:cViewPr>
        <p:scale>
          <a:sx n="110" d="100"/>
          <a:sy n="110" d="100"/>
        </p:scale>
        <p:origin x="1880" y="488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F5AB9-3463-4E65-AFD3-5431B79ADFDC}" type="datetimeFigureOut">
              <a:rPr lang="zh-TW" altLang="en-US" smtClean="0"/>
              <a:pPr/>
              <a:t>2022/12/15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0C45D-A6E0-411D-9D9F-B22D9F5136D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107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FF680-7B6B-4655-B6A1-33A8AD0AE8B4}" type="datetimeFigureOut">
              <a:rPr lang="zh-TW" altLang="en-US" smtClean="0"/>
              <a:pPr/>
              <a:t>2022/12/15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E9FB9-4D1E-4A88-8F87-B34AFE16905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1711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3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2682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4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0474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6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08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5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30166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7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7825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箭頭線說明，容易誤導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814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＊說明字體變大</a:t>
            </a:r>
            <a:endParaRPr kumimoji="1" lang="en-US" altLang="zh-TW" dirty="0" smtClean="0"/>
          </a:p>
          <a:p>
            <a:r>
              <a:rPr kumimoji="1" lang="zh-TW" altLang="en-US" dirty="0" smtClean="0"/>
              <a:t>＊說明由上到下、左到右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2605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避免過多選擇而分心（舉例一般電商網站太多商品的問題）</a:t>
            </a:r>
            <a:endParaRPr kumimoji="1" lang="en-US" altLang="zh-TW" dirty="0" smtClean="0"/>
          </a:p>
          <a:p>
            <a:r>
              <a:rPr kumimoji="1" lang="zh-TW" altLang="en-US" dirty="0" smtClean="0"/>
              <a:t>把圖標簡化</a:t>
            </a:r>
            <a:r>
              <a:rPr kumimoji="1" lang="en-US" altLang="zh-TW" dirty="0" smtClean="0"/>
              <a:t>icon</a:t>
            </a:r>
            <a:r>
              <a:rPr kumimoji="1" lang="zh-TW" altLang="en-US" dirty="0" smtClean="0"/>
              <a:t>應用的位置講出來</a:t>
            </a:r>
            <a:endParaRPr kumimoji="1" lang="en-US" altLang="zh-TW" dirty="0" smtClean="0"/>
          </a:p>
          <a:p>
            <a:r>
              <a:rPr kumimoji="1" lang="zh-TW" altLang="en-US" dirty="0" smtClean="0"/>
              <a:t>有提到的設計，後面技術點要呼應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336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＊字體變大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4362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箭頭線說明，容易誤導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6481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箭頭線說明，容易誤導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1023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b897fecb7f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b897fecb7f_1_24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1b897fecb7f_1_24:notes"/>
          <p:cNvSpPr txBox="1">
            <a:spLocks noGrp="1"/>
          </p:cNvSpPr>
          <p:nvPr>
            <p:ph type="sldNum" idx="12"/>
          </p:nvPr>
        </p:nvSpPr>
        <p:spPr>
          <a:xfrm>
            <a:off x="3856038" y="9440863"/>
            <a:ext cx="2949600" cy="496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146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b2748be27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b2748be270_0_2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1b2748be270_0_2:notes"/>
          <p:cNvSpPr txBox="1">
            <a:spLocks noGrp="1"/>
          </p:cNvSpPr>
          <p:nvPr>
            <p:ph type="sldNum" idx="12"/>
          </p:nvPr>
        </p:nvSpPr>
        <p:spPr>
          <a:xfrm>
            <a:off x="3856038" y="9440863"/>
            <a:ext cx="2949600" cy="496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6777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32520" y="2708920"/>
            <a:ext cx="8640960" cy="7200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封面</a:t>
            </a:r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531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272480" y="764704"/>
            <a:ext cx="5328592" cy="5616624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5745088" y="764704"/>
            <a:ext cx="3888432" cy="5616624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548763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00472" y="764704"/>
            <a:ext cx="5328592" cy="5040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200472" y="1340768"/>
            <a:ext cx="5328592" cy="5112568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601073" y="764704"/>
            <a:ext cx="4018285" cy="50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5601073" y="1340768"/>
            <a:ext cx="4018285" cy="5112568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130255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8560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5277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2481" y="687735"/>
            <a:ext cx="348195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44888" y="1268760"/>
            <a:ext cx="4680520" cy="5184576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400">
                <a:solidFill>
                  <a:srgbClr val="FFFFFF"/>
                </a:solidFill>
              </a:defRPr>
            </a:lvl3pPr>
            <a:lvl4pPr>
              <a:defRPr sz="2000">
                <a:solidFill>
                  <a:srgbClr val="FFFFFF"/>
                </a:solidFill>
              </a:defRPr>
            </a:lvl4pPr>
            <a:lvl5pPr>
              <a:defRPr sz="20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72481" y="2060848"/>
            <a:ext cx="3481958" cy="4392488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35271889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>
  <p:cSld name="2_標題及物件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2"/>
          <p:cNvSpPr txBox="1">
            <a:spLocks noGrp="1"/>
          </p:cNvSpPr>
          <p:nvPr>
            <p:ph type="body" idx="1"/>
          </p:nvPr>
        </p:nvSpPr>
        <p:spPr>
          <a:xfrm>
            <a:off x="1065600" y="979200"/>
            <a:ext cx="7775832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●"/>
              <a:defRPr b="1"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🞐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710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32520" y="2708921"/>
            <a:ext cx="8640960" cy="7168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933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775832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785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065600" y="979200"/>
            <a:ext cx="7200800" cy="4680520"/>
          </a:xfr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293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200800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6461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631825" y="1268759"/>
            <a:ext cx="4111947" cy="503996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4"/>
          </p:nvPr>
        </p:nvSpPr>
        <p:spPr>
          <a:xfrm>
            <a:off x="5168900" y="1268413"/>
            <a:ext cx="4105275" cy="504031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21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16897" y="908720"/>
            <a:ext cx="5259982" cy="5400600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44490" y="908720"/>
            <a:ext cx="3481958" cy="5400600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751702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3833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jpeg"/><Relationship Id="rId18" Type="http://schemas.openxmlformats.org/officeDocument/2006/relationships/image" Target="../media/image2.png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 bwMode="ltGray">
          <a:xfrm>
            <a:off x="1065600" y="979200"/>
            <a:ext cx="7776000" cy="496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第一層 </a:t>
            </a:r>
            <a:r>
              <a:rPr lang="en-US" altLang="zh-TW" dirty="0"/>
              <a:t>28</a:t>
            </a:r>
            <a:r>
              <a:rPr lang="zh-TW" altLang="en-US" dirty="0"/>
              <a:t>號 粗體</a:t>
            </a:r>
          </a:p>
          <a:p>
            <a:pPr lvl="1"/>
            <a:r>
              <a:rPr lang="zh-TW" altLang="en-US" dirty="0"/>
              <a:t>第二層 </a:t>
            </a:r>
            <a:r>
              <a:rPr lang="en-US" altLang="zh-TW" dirty="0"/>
              <a:t>24</a:t>
            </a:r>
            <a:r>
              <a:rPr lang="zh-TW" altLang="en-US" dirty="0"/>
              <a:t>號 </a:t>
            </a:r>
          </a:p>
          <a:p>
            <a:pPr lvl="2"/>
            <a:r>
              <a:rPr lang="zh-TW" altLang="en-US" dirty="0"/>
              <a:t>第三層 </a:t>
            </a:r>
            <a:r>
              <a:rPr lang="en-US" altLang="zh-TW" dirty="0"/>
              <a:t>20</a:t>
            </a:r>
            <a:r>
              <a:rPr lang="zh-TW" altLang="en-US" dirty="0"/>
              <a:t>號</a:t>
            </a:r>
          </a:p>
          <a:p>
            <a:pPr lvl="3"/>
            <a:r>
              <a:rPr lang="zh-TW" altLang="en-US" dirty="0"/>
              <a:t>第四層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  <a:p>
            <a:pPr lvl="4"/>
            <a:r>
              <a:rPr lang="zh-TW" altLang="en-US" dirty="0"/>
              <a:t>第五層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574841" y="6649854"/>
            <a:ext cx="372218" cy="171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F4EACC7-37E3-43A5-A5FB-BEB9CE95D266}" type="slidenum">
              <a:rPr lang="zh-TW" altLang="en-US" sz="1200" smtClean="0">
                <a:solidFill>
                  <a:schemeClr val="bg1"/>
                </a:solidFill>
              </a:rPr>
              <a:pPr/>
              <a:t>‹#›</a:t>
            </a:fld>
            <a:endParaRPr lang="zh-TW" altLang="en-US" sz="1200" dirty="0">
              <a:solidFill>
                <a:schemeClr val="bg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A38F83B7-CC73-4E3F-9287-CF590BE57B63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28464" y="41821"/>
            <a:ext cx="781050" cy="676275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81037" y="1"/>
            <a:ext cx="8543925" cy="692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xmlns="" id="{C165526D-DB92-4A98-9E03-1227F7138DBB}"/>
              </a:ext>
            </a:extLst>
          </p:cNvPr>
          <p:cNvGrpSpPr/>
          <p:nvPr userDrawn="1"/>
        </p:nvGrpSpPr>
        <p:grpSpPr>
          <a:xfrm>
            <a:off x="0" y="6629944"/>
            <a:ext cx="9906000" cy="261610"/>
            <a:chOff x="0" y="6233704"/>
            <a:chExt cx="9906000" cy="26161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xmlns="" id="{15CFBFC1-A069-4FBC-A453-306DD6015A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/>
            <a:stretch>
              <a:fillRect/>
            </a:stretch>
          </p:blipFill>
          <p:spPr>
            <a:xfrm>
              <a:off x="0" y="6284791"/>
              <a:ext cx="9906000" cy="177800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xmlns="" id="{3DEC8BE7-DA71-4BDA-8CB8-33EEA10823B6}"/>
                </a:ext>
              </a:extLst>
            </p:cNvPr>
            <p:cNvSpPr txBox="1"/>
            <p:nvPr userDrawn="1"/>
          </p:nvSpPr>
          <p:spPr>
            <a:xfrm>
              <a:off x="6645468" y="6265969"/>
              <a:ext cx="464343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0" dirty="0">
                  <a:solidFill>
                    <a:srgbClr val="FFFFFF"/>
                  </a:solidFill>
                  <a:latin typeface="Liberation Sans" panose="020B0604020202020204" pitchFamily="34" charset="0"/>
                  <a:ea typeface="Liberation Sans" panose="020B0604020202020204" pitchFamily="34" charset="0"/>
                  <a:cs typeface="Liberation Sans" panose="020B0604020202020204" pitchFamily="34" charset="0"/>
                </a:rPr>
                <a:t>2022</a:t>
              </a:r>
              <a:endParaRPr lang="zh-TW" altLang="en-US" sz="800" b="0" dirty="0">
                <a:solidFill>
                  <a:srgbClr val="FFFFFF"/>
                </a:solidFill>
                <a:latin typeface="Liberation Sans" panose="020B0604020202020204" pitchFamily="34" charset="0"/>
                <a:ea typeface="Yu Gothic" panose="020B0400000000000000" pitchFamily="34" charset="-128"/>
                <a:cs typeface="Liberation Sans" panose="020B0604020202020204" pitchFamily="34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0E2543E6-D835-43CF-8323-BB5950B7F5DC}"/>
                </a:ext>
              </a:extLst>
            </p:cNvPr>
            <p:cNvSpPr/>
            <p:nvPr userDrawn="1"/>
          </p:nvSpPr>
          <p:spPr>
            <a:xfrm>
              <a:off x="4574241" y="6233704"/>
              <a:ext cx="35618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fld id="{8F4EACC7-37E3-43A5-A5FB-BEB9CE95D266}" type="slidenum">
                <a:rPr lang="zh-TW" altLang="en-US" sz="1100" smtClean="0">
                  <a:solidFill>
                    <a:schemeClr val="bg1"/>
                  </a:solidFill>
                </a:rPr>
                <a:pPr/>
                <a:t>‹#›</a:t>
              </a:fld>
              <a:endParaRPr lang="zh-TW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xmlns="" id="{56E7BB63-E6A1-4E5D-BBDE-09FA7D686D38}"/>
                </a:ext>
              </a:extLst>
            </p:cNvPr>
            <p:cNvSpPr txBox="1"/>
            <p:nvPr userDrawn="1"/>
          </p:nvSpPr>
          <p:spPr>
            <a:xfrm>
              <a:off x="6920020" y="6265969"/>
              <a:ext cx="335648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0" i="0" dirty="0">
                  <a:solidFill>
                    <a:srgbClr val="FFFFFF"/>
                  </a:solidFill>
                  <a:effectLst/>
                  <a:latin typeface="+mj-lt"/>
                  <a:ea typeface="Yu Gothic" panose="020B0400000000000000" pitchFamily="34" charset="-128"/>
                </a:rPr>
                <a:t>©</a:t>
              </a:r>
              <a:endParaRPr lang="zh-TW" altLang="en-US" sz="800" b="0" dirty="0">
                <a:solidFill>
                  <a:srgbClr val="FFFFFF"/>
                </a:solidFill>
                <a:latin typeface="+mj-lt"/>
                <a:ea typeface="Yu Gothic" panose="020B0400000000000000" pitchFamily="34" charset="-128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xmlns="" id="{66D811A0-564C-4DD2-8EB6-01EBFFC8B991}"/>
                </a:ext>
              </a:extLst>
            </p:cNvPr>
            <p:cNvSpPr txBox="1"/>
            <p:nvPr userDrawn="1"/>
          </p:nvSpPr>
          <p:spPr>
            <a:xfrm>
              <a:off x="7044555" y="6265387"/>
              <a:ext cx="46423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1" i="0" dirty="0">
                  <a:solidFill>
                    <a:srgbClr val="FFFFFF"/>
                  </a:solidFill>
                  <a:effectLst/>
                  <a:latin typeface="Avenir Next LT Pro Light" panose="020B0304020202020204" pitchFamily="34" charset="0"/>
                  <a:ea typeface="Yu Gothic" panose="020B0400000000000000" pitchFamily="34" charset="-128"/>
                </a:rPr>
                <a:t>iSpan</a:t>
              </a:r>
              <a:endParaRPr lang="zh-TW" altLang="en-US" sz="700" b="1" dirty="0">
                <a:solidFill>
                  <a:srgbClr val="FFFFFF"/>
                </a:solidFill>
                <a:latin typeface="Avenir Next LT Pro Light" panose="020B0304020202020204" pitchFamily="34" charset="0"/>
                <a:ea typeface="Yu Gothic" panose="020B0400000000000000" pitchFamily="34" charset="-128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xmlns="" id="{B589B725-0E0C-40CC-9549-C1BDEC14B51E}"/>
                </a:ext>
              </a:extLst>
            </p:cNvPr>
            <p:cNvSpPr txBox="1"/>
            <p:nvPr userDrawn="1"/>
          </p:nvSpPr>
          <p:spPr>
            <a:xfrm>
              <a:off x="7329592" y="6265969"/>
              <a:ext cx="130005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800" b="1" i="0" dirty="0">
                  <a:solidFill>
                    <a:srgbClr val="FFFFFF"/>
                  </a:solidFill>
                  <a:effectLst/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資展國際股份有限公司</a:t>
              </a:r>
              <a:endParaRPr lang="zh-TW" altLang="en-US" sz="800" b="1" dirty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791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53" r:id="rId6"/>
    <p:sldLayoutId id="2147483657" r:id="rId7"/>
    <p:sldLayoutId id="2147483671" r:id="rId8"/>
    <p:sldLayoutId id="2147483670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microsoft.com/office/2007/relationships/hdphoto" Target="../media/hdphoto1.wdp"/><Relationship Id="rId6" Type="http://schemas.openxmlformats.org/officeDocument/2006/relationships/image" Target="../media/image8.jpeg"/><Relationship Id="rId7" Type="http://schemas.openxmlformats.org/officeDocument/2006/relationships/image" Target="../media/image9.png"/><Relationship Id="rId8" Type="http://schemas.microsoft.com/office/2007/relationships/hdphoto" Target="../media/hdphoto2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副標題 4"/>
          <p:cNvSpPr txBox="1">
            <a:spLocks/>
          </p:cNvSpPr>
          <p:nvPr/>
        </p:nvSpPr>
        <p:spPr bwMode="ltGray">
          <a:xfrm>
            <a:off x="1172890" y="4316189"/>
            <a:ext cx="7560220" cy="184526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</a:t>
            </a:r>
            <a:r>
              <a:rPr lang="en-US" altLang="zh-TW" sz="2400" b="0" dirty="0">
                <a:solidFill>
                  <a:schemeClr val="accent4"/>
                </a:solidFill>
              </a:rPr>
              <a:t>	</a:t>
            </a:r>
            <a:r>
              <a:rPr lang="zh-TW" altLang="en-US" sz="2400" b="0" dirty="0">
                <a:solidFill>
                  <a:schemeClr val="accent4"/>
                </a:solidFill>
              </a:rPr>
              <a:t>別：第二組</a:t>
            </a:r>
            <a:endParaRPr lang="en-US" altLang="zh-TW" sz="2400" b="0" dirty="0">
              <a:solidFill>
                <a:schemeClr val="accent4"/>
              </a:solidFill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</a:t>
            </a:r>
            <a:r>
              <a:rPr lang="en-US" altLang="zh-TW" sz="2400" b="0" dirty="0">
                <a:solidFill>
                  <a:schemeClr val="accent4"/>
                </a:solidFill>
              </a:rPr>
              <a:t>	</a:t>
            </a:r>
            <a:r>
              <a:rPr lang="zh-TW" altLang="en-US" sz="2400" b="0" dirty="0">
                <a:solidFill>
                  <a:schemeClr val="accent4"/>
                </a:solidFill>
              </a:rPr>
              <a:t>員：劉孟茹、朱逸潔、吳冠宇、蔡政廷</a:t>
            </a:r>
            <a:endParaRPr lang="en-US" altLang="zh-TW" sz="2400" b="0" dirty="0">
              <a:solidFill>
                <a:schemeClr val="accent4"/>
              </a:solidFill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指導老師：許雅婷老師、錢達智老師</a:t>
            </a:r>
            <a:r>
              <a:rPr lang="zh-TW" altLang="en-US" sz="2400" b="0" dirty="0" smtClean="0">
                <a:solidFill>
                  <a:schemeClr val="accent4"/>
                </a:solidFill>
              </a:rPr>
              <a:t>、王亭幼老師</a:t>
            </a:r>
            <a:endParaRPr lang="en-US" altLang="zh-TW" sz="2400" b="0" dirty="0">
              <a:solidFill>
                <a:schemeClr val="accent4"/>
              </a:solidFill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704528" y="879823"/>
            <a:ext cx="4945461" cy="1872208"/>
            <a:chOff x="1353600" y="1556792"/>
            <a:chExt cx="7199800" cy="2725635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16746">
              <a:off x="1353600" y="1556792"/>
              <a:ext cx="7199800" cy="2725635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0327" y="2358750"/>
              <a:ext cx="4551930" cy="1316087"/>
            </a:xfrm>
            <a:prstGeom prst="rect">
              <a:avLst/>
            </a:prstGeom>
          </p:spPr>
        </p:pic>
      </p:grpSp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0" y="2340000"/>
            <a:ext cx="9906000" cy="720080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網路書店</a:t>
            </a:r>
            <a:endParaRPr lang="zh-TW" altLang="en-US" sz="4000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86117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99" y="1553788"/>
            <a:ext cx="8527403" cy="5304212"/>
          </a:xfrm>
          <a:prstGeom prst="rect">
            <a:avLst/>
          </a:prstGeom>
        </p:spPr>
      </p:pic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首頁：</a:t>
            </a:r>
            <a:r>
              <a:rPr lang="en-US" altLang="zh-TW" dirty="0"/>
              <a:t>ICON</a:t>
            </a:r>
            <a:r>
              <a:rPr lang="zh-TW" altLang="en-US" dirty="0"/>
              <a:t>選單、今日選書</a:t>
            </a:r>
            <a:endParaRPr lang="en-US" altLang="zh-TW" dirty="0"/>
          </a:p>
        </p:txBody>
      </p:sp>
      <p:sp>
        <p:nvSpPr>
          <p:cNvPr id="11" name="直線圖說文字 2 10"/>
          <p:cNvSpPr/>
          <p:nvPr/>
        </p:nvSpPr>
        <p:spPr>
          <a:xfrm>
            <a:off x="4922211" y="2780928"/>
            <a:ext cx="2088232" cy="36004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1387"/>
              <a:gd name="adj6" fmla="val -16354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使用圖標</a:t>
            </a:r>
            <a:r>
              <a:rPr lang="zh-TW" altLang="en-US" sz="160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簡化</a:t>
            </a:r>
            <a:r>
              <a:rPr lang="zh-TW" altLang="en-US" sz="160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資訊。</a:t>
            </a:r>
            <a:endParaRPr lang="en-US" altLang="zh-TW" sz="1600" dirty="0" smtClean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直線圖說文字 2 11"/>
          <p:cNvSpPr/>
          <p:nvPr/>
        </p:nvSpPr>
        <p:spPr>
          <a:xfrm>
            <a:off x="5097016" y="4025874"/>
            <a:ext cx="2664296" cy="36004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4874"/>
              <a:gd name="adj6" fmla="val -33711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依類別隨機</a:t>
            </a:r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推薦今日選</a:t>
            </a: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書。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直線圖說文字 2 7"/>
          <p:cNvSpPr/>
          <p:nvPr/>
        </p:nvSpPr>
        <p:spPr>
          <a:xfrm>
            <a:off x="2000672" y="2348880"/>
            <a:ext cx="2088232" cy="36004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3279"/>
              <a:gd name="adj6" fmla="val -16353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自動簡化的</a:t>
            </a:r>
            <a:r>
              <a:rPr lang="en-US" altLang="zh-TW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Header</a:t>
            </a: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3054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72" y="1418456"/>
            <a:ext cx="8618655" cy="5439544"/>
          </a:xfrm>
          <a:prstGeom prst="rect">
            <a:avLst/>
          </a:prstGeom>
        </p:spPr>
      </p:pic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首頁：依據書籍類別，隨機推薦書單</a:t>
            </a:r>
            <a:endParaRPr lang="en-US" altLang="zh-TW" dirty="0"/>
          </a:p>
        </p:txBody>
      </p:sp>
      <p:sp>
        <p:nvSpPr>
          <p:cNvPr id="11" name="直線圖說文字 2 10"/>
          <p:cNvSpPr/>
          <p:nvPr/>
        </p:nvSpPr>
        <p:spPr>
          <a:xfrm>
            <a:off x="6609184" y="4509120"/>
            <a:ext cx="1944216" cy="630309"/>
          </a:xfrm>
          <a:prstGeom prst="borderCallout2">
            <a:avLst>
              <a:gd name="adj1" fmla="val 35755"/>
              <a:gd name="adj2" fmla="val -5952"/>
              <a:gd name="adj3" fmla="val 35768"/>
              <a:gd name="adj4" fmla="val -17263"/>
              <a:gd name="adj5" fmla="val -21955"/>
              <a:gd name="adj6" fmla="val -38381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自資料庫</a:t>
            </a: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渲染書名、作者等資訊。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直線圖說文字 2 11"/>
          <p:cNvSpPr/>
          <p:nvPr/>
        </p:nvSpPr>
        <p:spPr>
          <a:xfrm>
            <a:off x="4520952" y="1628800"/>
            <a:ext cx="1872208" cy="63133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8800"/>
              <a:gd name="adj6" fmla="val -37420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依照</a:t>
            </a: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分類顯示該類型的暢銷排行。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直線圖說文字 2 7"/>
          <p:cNvSpPr/>
          <p:nvPr/>
        </p:nvSpPr>
        <p:spPr>
          <a:xfrm>
            <a:off x="6690357" y="2648120"/>
            <a:ext cx="1872208" cy="631336"/>
          </a:xfrm>
          <a:prstGeom prst="borderCallout2">
            <a:avLst>
              <a:gd name="adj1" fmla="val -16084"/>
              <a:gd name="adj2" fmla="val 93058"/>
              <a:gd name="adj3" fmla="val -47251"/>
              <a:gd name="adj4" fmla="val 92761"/>
              <a:gd name="adj5" fmla="val -59536"/>
              <a:gd name="adj6" fmla="val 76336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可連接到暢銷排行頁面。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43333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1376"/>
            <a:ext cx="9906000" cy="5620279"/>
          </a:xfrm>
          <a:prstGeom prst="rect">
            <a:avLst/>
          </a:prstGeom>
        </p:spPr>
      </p:pic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首頁：隨機影片推薦、</a:t>
            </a:r>
            <a:r>
              <a:rPr lang="en-US" altLang="zh-TW" dirty="0"/>
              <a:t>Footer</a:t>
            </a:r>
          </a:p>
        </p:txBody>
      </p:sp>
      <p:sp>
        <p:nvSpPr>
          <p:cNvPr id="11" name="直線圖說文字 2 10"/>
          <p:cNvSpPr/>
          <p:nvPr/>
        </p:nvSpPr>
        <p:spPr>
          <a:xfrm>
            <a:off x="4160912" y="1430016"/>
            <a:ext cx="3528392" cy="504056"/>
          </a:xfrm>
          <a:prstGeom prst="borderCallout2">
            <a:avLst>
              <a:gd name="adj1" fmla="val 79357"/>
              <a:gd name="adj2" fmla="val -5126"/>
              <a:gd name="adj3" fmla="val 79357"/>
              <a:gd name="adj4" fmla="val -10884"/>
              <a:gd name="adj5" fmla="val 171240"/>
              <a:gd name="adj6" fmla="val -2325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TW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Banner</a:t>
            </a:r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及預覽框中顯示影片預覽</a:t>
            </a: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圖，點擊後可連結至指定影片詳情頁。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直線圖說文字 2 11"/>
          <p:cNvSpPr/>
          <p:nvPr/>
        </p:nvSpPr>
        <p:spPr>
          <a:xfrm>
            <a:off x="1352600" y="5589240"/>
            <a:ext cx="1584176" cy="504056"/>
          </a:xfrm>
          <a:prstGeom prst="borderCallout2">
            <a:avLst>
              <a:gd name="adj1" fmla="val 70187"/>
              <a:gd name="adj2" fmla="val -7387"/>
              <a:gd name="adj3" fmla="val 70188"/>
              <a:gd name="adj4" fmla="val -18108"/>
              <a:gd name="adj5" fmla="val 214416"/>
              <a:gd name="adj6" fmla="val -9813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Footer</a:t>
            </a: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可連結至後台管理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直線圖說文字 2 6"/>
          <p:cNvSpPr/>
          <p:nvPr/>
        </p:nvSpPr>
        <p:spPr>
          <a:xfrm>
            <a:off x="1136576" y="3717032"/>
            <a:ext cx="1424167" cy="549528"/>
          </a:xfrm>
          <a:prstGeom prst="borderCallout2">
            <a:avLst>
              <a:gd name="adj1" fmla="val 57328"/>
              <a:gd name="adj2" fmla="val 111751"/>
              <a:gd name="adj3" fmla="val 57328"/>
              <a:gd name="adj4" fmla="val 129353"/>
              <a:gd name="adj5" fmla="val 121186"/>
              <a:gd name="adj6" fmla="val 147276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顯示影片相關</a:t>
            </a:r>
            <a:r>
              <a:rPr lang="en-US" altLang="zh-TW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商品推薦。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框架 7"/>
          <p:cNvSpPr/>
          <p:nvPr/>
        </p:nvSpPr>
        <p:spPr>
          <a:xfrm>
            <a:off x="3224808" y="3142704"/>
            <a:ext cx="1038816" cy="1465086"/>
          </a:xfrm>
          <a:prstGeom prst="frame">
            <a:avLst>
              <a:gd name="adj1" fmla="val 2582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9" name="框架 8"/>
          <p:cNvSpPr/>
          <p:nvPr/>
        </p:nvSpPr>
        <p:spPr>
          <a:xfrm>
            <a:off x="1212743" y="6481823"/>
            <a:ext cx="558184" cy="292362"/>
          </a:xfrm>
          <a:prstGeom prst="frame">
            <a:avLst>
              <a:gd name="adj1" fmla="val 10500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46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25"/>
          <a:stretch/>
        </p:blipFill>
        <p:spPr>
          <a:xfrm>
            <a:off x="0" y="1726642"/>
            <a:ext cx="9906000" cy="5131358"/>
          </a:xfrm>
          <a:prstGeom prst="rect">
            <a:avLst/>
          </a:prstGeom>
        </p:spPr>
      </p:pic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暢銷排行：商品列表</a:t>
            </a:r>
            <a:endParaRPr lang="en-US" altLang="zh-TW" dirty="0"/>
          </a:p>
        </p:txBody>
      </p:sp>
      <p:sp>
        <p:nvSpPr>
          <p:cNvPr id="12" name="直線圖說文字 2 11"/>
          <p:cNvSpPr/>
          <p:nvPr/>
        </p:nvSpPr>
        <p:spPr>
          <a:xfrm>
            <a:off x="2936776" y="1916832"/>
            <a:ext cx="1152128" cy="360040"/>
          </a:xfrm>
          <a:prstGeom prst="borderCallout2">
            <a:avLst>
              <a:gd name="adj1" fmla="val 28395"/>
              <a:gd name="adj2" fmla="val -8333"/>
              <a:gd name="adj3" fmla="val 28395"/>
              <a:gd name="adj4" fmla="val -19346"/>
              <a:gd name="adj5" fmla="val -4703"/>
              <a:gd name="adj6" fmla="val -37744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現在位置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直線圖說文字 2 6"/>
          <p:cNvSpPr/>
          <p:nvPr/>
        </p:nvSpPr>
        <p:spPr>
          <a:xfrm>
            <a:off x="416496" y="4725144"/>
            <a:ext cx="1728192" cy="1368152"/>
          </a:xfrm>
          <a:prstGeom prst="borderCallout2">
            <a:avLst>
              <a:gd name="adj1" fmla="val -7476"/>
              <a:gd name="adj2" fmla="val 15581"/>
              <a:gd name="adj3" fmla="val -30657"/>
              <a:gd name="adj4" fmla="val 15087"/>
              <a:gd name="adj5" fmla="val -48134"/>
              <a:gd name="adj6" fmla="val 37332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側</a:t>
            </a:r>
            <a:r>
              <a:rPr lang="zh-TW" altLang="en-US" sz="160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導覽</a:t>
            </a:r>
            <a:r>
              <a:rPr lang="zh-TW" altLang="en-US" sz="160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列：可根據分類顯示不同類型書籍的暢銷排行。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框架 7"/>
          <p:cNvSpPr/>
          <p:nvPr/>
        </p:nvSpPr>
        <p:spPr>
          <a:xfrm>
            <a:off x="1136576" y="1736812"/>
            <a:ext cx="1368152" cy="360040"/>
          </a:xfrm>
          <a:prstGeom prst="frame">
            <a:avLst>
              <a:gd name="adj1" fmla="val 6070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9" name="直線圖說文字 2 8"/>
          <p:cNvSpPr/>
          <p:nvPr/>
        </p:nvSpPr>
        <p:spPr>
          <a:xfrm>
            <a:off x="7505444" y="2708920"/>
            <a:ext cx="2056068" cy="754804"/>
          </a:xfrm>
          <a:prstGeom prst="borderCallout2">
            <a:avLst>
              <a:gd name="adj1" fmla="val 28395"/>
              <a:gd name="adj2" fmla="val -8333"/>
              <a:gd name="adj3" fmla="val 28395"/>
              <a:gd name="adj4" fmla="val -19346"/>
              <a:gd name="adj5" fmla="val -26806"/>
              <a:gd name="adj6" fmla="val -8382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可選擇一</a:t>
            </a:r>
            <a:r>
              <a:rPr lang="zh-TW" altLang="en-US" sz="160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次顯示資料數</a:t>
            </a: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項或</a:t>
            </a:r>
            <a:r>
              <a:rPr lang="en-US" altLang="zh-TW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項。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256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9" t="26555" r="18742" b="-212"/>
          <a:stretch/>
        </p:blipFill>
        <p:spPr>
          <a:xfrm>
            <a:off x="312587" y="1772816"/>
            <a:ext cx="9280826" cy="4680520"/>
          </a:xfrm>
          <a:prstGeom prst="rect">
            <a:avLst/>
          </a:prstGeom>
        </p:spPr>
      </p:pic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暢銷排行</a:t>
            </a:r>
            <a:r>
              <a:rPr lang="zh-TW" altLang="en-US" dirty="0" smtClean="0"/>
              <a:t>：分頁</a:t>
            </a:r>
            <a:endParaRPr lang="en-US" altLang="zh-TW" dirty="0"/>
          </a:p>
        </p:txBody>
      </p:sp>
      <p:sp>
        <p:nvSpPr>
          <p:cNvPr id="7" name="直線圖說文字 2 6"/>
          <p:cNvSpPr/>
          <p:nvPr/>
        </p:nvSpPr>
        <p:spPr>
          <a:xfrm>
            <a:off x="6609184" y="4653136"/>
            <a:ext cx="2232248" cy="1008112"/>
          </a:xfrm>
          <a:prstGeom prst="borderCallout2">
            <a:avLst>
              <a:gd name="adj1" fmla="val 71323"/>
              <a:gd name="adj2" fmla="val -8379"/>
              <a:gd name="adj3" fmla="val 72133"/>
              <a:gd name="adj4" fmla="val -20173"/>
              <a:gd name="adj5" fmla="val 89342"/>
              <a:gd name="adj6" fmla="val -29396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5000"/>
              </a:lnSpc>
            </a:pP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分頁：將自</a:t>
            </a:r>
            <a:r>
              <a:rPr lang="en-US" altLang="zh-TW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接收到的資料陣列轉換為二維陣列後，切分頁功能。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27833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登入、註冊流程</a:t>
            </a:r>
            <a:endParaRPr lang="en-US" altLang="zh-TW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xmlns="" id="{373550D6-E152-4CF4-8F51-3B9A4C9AA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61" y="1874564"/>
            <a:ext cx="8845278" cy="443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95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登入</a:t>
            </a:r>
            <a:endParaRPr lang="en-US" alt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E3588BBF-7F07-44DF-AF7F-B8FAA67BE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13" y="1772816"/>
            <a:ext cx="9353574" cy="3520277"/>
          </a:xfrm>
          <a:prstGeom prst="rect">
            <a:avLst/>
          </a:prstGeom>
        </p:spPr>
      </p:pic>
      <p:sp>
        <p:nvSpPr>
          <p:cNvPr id="8" name="直線圖說文字 2 7"/>
          <p:cNvSpPr/>
          <p:nvPr/>
        </p:nvSpPr>
        <p:spPr>
          <a:xfrm>
            <a:off x="7041232" y="4149080"/>
            <a:ext cx="2725706" cy="43204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753"/>
              <a:gd name="adj6" fmla="val -31031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帳號密碼有誤提醒使用者</a:t>
            </a:r>
          </a:p>
        </p:txBody>
      </p:sp>
    </p:spTree>
    <p:extLst>
      <p:ext uri="{BB962C8B-B14F-4D97-AF65-F5344CB8AC3E}">
        <p14:creationId xmlns:p14="http://schemas.microsoft.com/office/powerpoint/2010/main" val="825967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註冊</a:t>
            </a: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B0C817FA-5217-40C2-B5D2-6E2BE7BEEE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0" y="1587456"/>
            <a:ext cx="8640960" cy="4403168"/>
          </a:xfrm>
          <a:prstGeom prst="rect">
            <a:avLst/>
          </a:prstGeom>
        </p:spPr>
      </p:pic>
      <p:sp>
        <p:nvSpPr>
          <p:cNvPr id="8" name="直線圖說文字 2 7"/>
          <p:cNvSpPr/>
          <p:nvPr/>
        </p:nvSpPr>
        <p:spPr>
          <a:xfrm>
            <a:off x="6681192" y="3573016"/>
            <a:ext cx="2458870" cy="43204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2233"/>
              <a:gd name="adj6" fmla="val -29847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帳號已註冊過提醒使用者</a:t>
            </a:r>
          </a:p>
        </p:txBody>
      </p:sp>
    </p:spTree>
    <p:extLst>
      <p:ext uri="{BB962C8B-B14F-4D97-AF65-F5344CB8AC3E}">
        <p14:creationId xmlns:p14="http://schemas.microsoft.com/office/powerpoint/2010/main" val="1531226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48631" y="397987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註冊</a:t>
            </a:r>
            <a:endParaRPr lang="en-US" alt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0425497B-5F13-48F5-A3CD-DBA10A5EB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887" y="1095949"/>
            <a:ext cx="4032448" cy="5151558"/>
          </a:xfrm>
          <a:prstGeom prst="rect">
            <a:avLst/>
          </a:prstGeom>
        </p:spPr>
      </p:pic>
      <p:sp>
        <p:nvSpPr>
          <p:cNvPr id="8" name="直線圖說文字 2 7"/>
          <p:cNvSpPr/>
          <p:nvPr/>
        </p:nvSpPr>
        <p:spPr>
          <a:xfrm>
            <a:off x="6681192" y="3573016"/>
            <a:ext cx="2592288" cy="936104"/>
          </a:xfrm>
          <a:prstGeom prst="borderCallout2">
            <a:avLst>
              <a:gd name="adj1" fmla="val 18750"/>
              <a:gd name="adj2" fmla="val -8333"/>
              <a:gd name="adj3" fmla="val -16875"/>
              <a:gd name="adj4" fmla="val -34096"/>
              <a:gd name="adj5" fmla="val -105307"/>
              <a:gd name="adj6" fmla="val -42297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確認會員資料註冊成功後畫面自動跳轉至登入頁面</a:t>
            </a:r>
          </a:p>
        </p:txBody>
      </p:sp>
    </p:spTree>
    <p:extLst>
      <p:ext uri="{BB962C8B-B14F-4D97-AF65-F5344CB8AC3E}">
        <p14:creationId xmlns:p14="http://schemas.microsoft.com/office/powerpoint/2010/main" val="125058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411841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重新登入</a:t>
            </a: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056FA0A3-85F7-449F-994B-5B37137D5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28" y="1124744"/>
            <a:ext cx="4762475" cy="5321415"/>
          </a:xfrm>
          <a:prstGeom prst="rect">
            <a:avLst/>
          </a:prstGeom>
        </p:spPr>
      </p:pic>
      <p:sp>
        <p:nvSpPr>
          <p:cNvPr id="8" name="直線圖說文字 2 7"/>
          <p:cNvSpPr/>
          <p:nvPr/>
        </p:nvSpPr>
        <p:spPr>
          <a:xfrm>
            <a:off x="6383213" y="2988107"/>
            <a:ext cx="2890267" cy="133178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753"/>
              <a:gd name="adj6" fmla="val -31031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新會員完成登入後，引導進入會員資料頁完成會員資料</a:t>
            </a:r>
          </a:p>
        </p:txBody>
      </p:sp>
    </p:spTree>
    <p:extLst>
      <p:ext uri="{BB962C8B-B14F-4D97-AF65-F5344CB8AC3E}">
        <p14:creationId xmlns:p14="http://schemas.microsoft.com/office/powerpoint/2010/main" val="1334980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993000" y="1052736"/>
            <a:ext cx="7920000" cy="5402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bg1"/>
                </a:solidFill>
              </a:rPr>
              <a:t>小組成員簡介</a:t>
            </a:r>
            <a:endParaRPr lang="en-US" altLang="zh-TW" sz="2400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bg1"/>
                </a:solidFill>
              </a:rPr>
              <a:t>動機與</a:t>
            </a:r>
            <a:r>
              <a:rPr lang="zh-TW" altLang="en-US" sz="2400" dirty="0" smtClean="0">
                <a:solidFill>
                  <a:schemeClr val="bg1"/>
                </a:solidFill>
              </a:rPr>
              <a:t>目的</a:t>
            </a:r>
            <a:endParaRPr lang="en-US" altLang="zh-TW" sz="2400" dirty="0" smtClean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solidFill>
                  <a:schemeClr val="bg1"/>
                </a:solidFill>
              </a:rPr>
              <a:t>技術選型</a:t>
            </a:r>
            <a:endParaRPr lang="en-US" altLang="zh-TW" sz="2400" dirty="0" smtClean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solidFill>
                  <a:schemeClr val="bg1"/>
                </a:solidFill>
              </a:rPr>
              <a:t>路</a:t>
            </a:r>
            <a:r>
              <a:rPr lang="zh-TW" altLang="en-US" sz="2400" dirty="0">
                <a:solidFill>
                  <a:schemeClr val="bg1"/>
                </a:solidFill>
              </a:rPr>
              <a:t>由架構</a:t>
            </a:r>
            <a:endParaRPr lang="en-US" altLang="zh-TW" sz="2400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en-US" altLang="zh-TW" sz="2400" dirty="0">
                <a:solidFill>
                  <a:schemeClr val="bg1"/>
                </a:solidFill>
              </a:rPr>
              <a:t>UI</a:t>
            </a:r>
            <a:r>
              <a:rPr lang="zh-TW" altLang="en-US" sz="2400" dirty="0">
                <a:solidFill>
                  <a:schemeClr val="bg1"/>
                </a:solidFill>
              </a:rPr>
              <a:t>設計｜色彩配置｜</a:t>
            </a:r>
            <a:r>
              <a:rPr lang="en-US" altLang="zh-TW" sz="2400" dirty="0">
                <a:solidFill>
                  <a:schemeClr val="bg1"/>
                </a:solidFill>
              </a:rPr>
              <a:t>LOGO</a:t>
            </a:r>
            <a:r>
              <a:rPr lang="zh-TW" altLang="en-US" sz="2400" dirty="0">
                <a:solidFill>
                  <a:schemeClr val="bg1"/>
                </a:solidFill>
              </a:rPr>
              <a:t>概念</a:t>
            </a:r>
            <a:endParaRPr lang="en-US" altLang="zh-TW" sz="2400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bg1"/>
                </a:solidFill>
              </a:rPr>
              <a:t>技術要點</a:t>
            </a:r>
            <a:endParaRPr lang="en-US" altLang="zh-TW" sz="2400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bg1"/>
                </a:solidFill>
              </a:rPr>
              <a:t>流程演示</a:t>
            </a:r>
            <a:r>
              <a:rPr lang="en-US" altLang="zh-TW" sz="24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01328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會員及其相關流程</a:t>
            </a:r>
            <a:endParaRPr lang="en-US" altLang="zh-TW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0697A4E9-FF20-45B6-8BC3-0F10AD085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69" y="1556792"/>
            <a:ext cx="881062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0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411841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會員資料</a:t>
            </a:r>
            <a:endParaRPr lang="en-US" alt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5E2F382F-28BB-476D-9359-2DF45BB5F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27" y="1539178"/>
            <a:ext cx="8640960" cy="4194083"/>
          </a:xfrm>
          <a:prstGeom prst="rect">
            <a:avLst/>
          </a:prstGeom>
        </p:spPr>
      </p:pic>
      <p:sp>
        <p:nvSpPr>
          <p:cNvPr id="8" name="直線圖說文字 2 7"/>
          <p:cNvSpPr/>
          <p:nvPr/>
        </p:nvSpPr>
        <p:spPr>
          <a:xfrm>
            <a:off x="6792696" y="5386913"/>
            <a:ext cx="3096344" cy="692696"/>
          </a:xfrm>
          <a:prstGeom prst="borderCallout2">
            <a:avLst>
              <a:gd name="adj1" fmla="val 80871"/>
              <a:gd name="adj2" fmla="val -5554"/>
              <a:gd name="adj3" fmla="val 60682"/>
              <a:gd name="adj4" fmla="val -14930"/>
              <a:gd name="adj5" fmla="val 4565"/>
              <a:gd name="adj6" fmla="val -25472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完成會員料填寫建立會員資料</a:t>
            </a:r>
          </a:p>
        </p:txBody>
      </p:sp>
      <p:sp>
        <p:nvSpPr>
          <p:cNvPr id="7" name="直線圖說文字 2 7">
            <a:extLst>
              <a:ext uri="{FF2B5EF4-FFF2-40B4-BE49-F238E27FC236}">
                <a16:creationId xmlns:a16="http://schemas.microsoft.com/office/drawing/2014/main" xmlns="" id="{4E1851A4-02C9-4FE6-833F-88368A98BDAE}"/>
              </a:ext>
            </a:extLst>
          </p:cNvPr>
          <p:cNvSpPr/>
          <p:nvPr/>
        </p:nvSpPr>
        <p:spPr>
          <a:xfrm>
            <a:off x="1652136" y="1092201"/>
            <a:ext cx="1572672" cy="446977"/>
          </a:xfrm>
          <a:prstGeom prst="borderCallout2">
            <a:avLst>
              <a:gd name="adj1" fmla="val 46184"/>
              <a:gd name="adj2" fmla="val -8112"/>
              <a:gd name="adj3" fmla="val 71031"/>
              <a:gd name="adj4" fmla="val -23376"/>
              <a:gd name="adj5" fmla="val 172720"/>
              <a:gd name="adj6" fmla="val -35918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新增會員照片</a:t>
            </a:r>
          </a:p>
        </p:txBody>
      </p:sp>
    </p:spTree>
    <p:extLst>
      <p:ext uri="{BB962C8B-B14F-4D97-AF65-F5344CB8AC3E}">
        <p14:creationId xmlns:p14="http://schemas.microsoft.com/office/powerpoint/2010/main" val="861093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411841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購物車清單</a:t>
            </a: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24A9DCC9-A0CE-4D3C-B0DE-C7F61AF6A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33" y="1846328"/>
            <a:ext cx="8913440" cy="3254747"/>
          </a:xfrm>
          <a:prstGeom prst="rect">
            <a:avLst/>
          </a:prstGeom>
        </p:spPr>
      </p:pic>
      <p:sp>
        <p:nvSpPr>
          <p:cNvPr id="8" name="直線圖說文字 2 7"/>
          <p:cNvSpPr/>
          <p:nvPr/>
        </p:nvSpPr>
        <p:spPr>
          <a:xfrm>
            <a:off x="3728864" y="5049541"/>
            <a:ext cx="3096344" cy="692696"/>
          </a:xfrm>
          <a:prstGeom prst="borderCallout2">
            <a:avLst>
              <a:gd name="adj1" fmla="val 74659"/>
              <a:gd name="adj2" fmla="val -3122"/>
              <a:gd name="adj3" fmla="val 38940"/>
              <a:gd name="adj4" fmla="val -10066"/>
              <a:gd name="adj5" fmla="val -23389"/>
              <a:gd name="adj6" fmla="val -10185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顯示會員所選擇的商品，</a:t>
            </a:r>
            <a:endParaRPr lang="en-US" altLang="zh-TW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增加購買數量或是刪除商品</a:t>
            </a:r>
          </a:p>
        </p:txBody>
      </p:sp>
      <p:sp>
        <p:nvSpPr>
          <p:cNvPr id="7" name="直線圖說文字 2 7">
            <a:extLst>
              <a:ext uri="{FF2B5EF4-FFF2-40B4-BE49-F238E27FC236}">
                <a16:creationId xmlns:a16="http://schemas.microsoft.com/office/drawing/2014/main" xmlns="" id="{4E1851A4-02C9-4FE6-833F-88368A98BDAE}"/>
              </a:ext>
            </a:extLst>
          </p:cNvPr>
          <p:cNvSpPr/>
          <p:nvPr/>
        </p:nvSpPr>
        <p:spPr>
          <a:xfrm>
            <a:off x="1496616" y="1399351"/>
            <a:ext cx="1572672" cy="446977"/>
          </a:xfrm>
          <a:prstGeom prst="borderCallout2">
            <a:avLst>
              <a:gd name="adj1" fmla="val 46184"/>
              <a:gd name="adj2" fmla="val -8112"/>
              <a:gd name="adj3" fmla="val 71031"/>
              <a:gd name="adj4" fmla="val -23376"/>
              <a:gd name="adj5" fmla="val 172720"/>
              <a:gd name="adj6" fmla="val -35918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新增會員照片</a:t>
            </a:r>
          </a:p>
        </p:txBody>
      </p:sp>
      <p:sp>
        <p:nvSpPr>
          <p:cNvPr id="9" name="直線圖說文字 2 7">
            <a:extLst>
              <a:ext uri="{FF2B5EF4-FFF2-40B4-BE49-F238E27FC236}">
                <a16:creationId xmlns:a16="http://schemas.microsoft.com/office/drawing/2014/main" xmlns="" id="{0FA89B39-72EC-4482-8EC4-2C2C666AE77E}"/>
              </a:ext>
            </a:extLst>
          </p:cNvPr>
          <p:cNvSpPr/>
          <p:nvPr/>
        </p:nvSpPr>
        <p:spPr>
          <a:xfrm>
            <a:off x="8121352" y="4602564"/>
            <a:ext cx="1572672" cy="446977"/>
          </a:xfrm>
          <a:prstGeom prst="borderCallout2">
            <a:avLst>
              <a:gd name="adj1" fmla="val 46184"/>
              <a:gd name="adj2" fmla="val -8112"/>
              <a:gd name="adj3" fmla="val 44557"/>
              <a:gd name="adj4" fmla="val -22692"/>
              <a:gd name="adj5" fmla="val -29448"/>
              <a:gd name="adj6" fmla="val -29078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商品價格計算</a:t>
            </a:r>
          </a:p>
        </p:txBody>
      </p:sp>
    </p:spTree>
    <p:extLst>
      <p:ext uri="{BB962C8B-B14F-4D97-AF65-F5344CB8AC3E}">
        <p14:creationId xmlns:p14="http://schemas.microsoft.com/office/powerpoint/2010/main" val="2039424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327934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付款</a:t>
            </a:r>
            <a:endParaRPr lang="en-US" altLang="zh-TW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231ABB14-6801-4EC0-BD93-7CB90B786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40" y="979680"/>
            <a:ext cx="6768430" cy="5235669"/>
          </a:xfrm>
          <a:prstGeom prst="rect">
            <a:avLst/>
          </a:prstGeom>
        </p:spPr>
      </p:pic>
      <p:sp>
        <p:nvSpPr>
          <p:cNvPr id="8" name="直線圖說文字 2 7"/>
          <p:cNvSpPr/>
          <p:nvPr/>
        </p:nvSpPr>
        <p:spPr>
          <a:xfrm>
            <a:off x="6573180" y="5837370"/>
            <a:ext cx="3096344" cy="692696"/>
          </a:xfrm>
          <a:prstGeom prst="borderCallout2">
            <a:avLst>
              <a:gd name="adj1" fmla="val 80871"/>
              <a:gd name="adj2" fmla="val -5554"/>
              <a:gd name="adj3" fmla="val 51364"/>
              <a:gd name="adj4" fmla="val -18752"/>
              <a:gd name="adj5" fmla="val 4565"/>
              <a:gd name="adj6" fmla="val -23735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會員選擇付款方式及配送方式並且確認會員付款資訊是否正確</a:t>
            </a:r>
          </a:p>
        </p:txBody>
      </p:sp>
    </p:spTree>
    <p:extLst>
      <p:ext uri="{BB962C8B-B14F-4D97-AF65-F5344CB8AC3E}">
        <p14:creationId xmlns:p14="http://schemas.microsoft.com/office/powerpoint/2010/main" val="116400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327934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付款</a:t>
            </a:r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13497DBF-0DD1-46A0-8246-2FB894D3D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67" y="1139697"/>
            <a:ext cx="7838866" cy="5078453"/>
          </a:xfrm>
          <a:prstGeom prst="rect">
            <a:avLst/>
          </a:prstGeom>
        </p:spPr>
      </p:pic>
      <p:sp>
        <p:nvSpPr>
          <p:cNvPr id="8" name="直線圖說文字 2 7"/>
          <p:cNvSpPr/>
          <p:nvPr/>
        </p:nvSpPr>
        <p:spPr>
          <a:xfrm>
            <a:off x="6465168" y="2957551"/>
            <a:ext cx="3096344" cy="692696"/>
          </a:xfrm>
          <a:prstGeom prst="borderCallout2">
            <a:avLst>
              <a:gd name="adj1" fmla="val 80871"/>
              <a:gd name="adj2" fmla="val -5554"/>
              <a:gd name="adj3" fmla="val 51364"/>
              <a:gd name="adj4" fmla="val -18752"/>
              <a:gd name="adj5" fmla="val 4565"/>
              <a:gd name="adj6" fmla="val -23735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確認無誤後，後台進行商品配送後續流程</a:t>
            </a:r>
          </a:p>
        </p:txBody>
      </p:sp>
    </p:spTree>
    <p:extLst>
      <p:ext uri="{BB962C8B-B14F-4D97-AF65-F5344CB8AC3E}">
        <p14:creationId xmlns:p14="http://schemas.microsoft.com/office/powerpoint/2010/main" val="1499992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0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 smtClean="0"/>
              <a:t>商品內容頁面</a:t>
            </a:r>
            <a:r>
              <a:rPr lang="en-US" altLang="zh-TW" dirty="0" smtClean="0"/>
              <a:t>-</a:t>
            </a:r>
            <a:r>
              <a:rPr lang="zh-TW" altLang="en-US" dirty="0" smtClean="0"/>
              <a:t>商品資訊</a:t>
            </a:r>
            <a:endParaRPr lang="zh-TW" altLang="en-US" dirty="0"/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065600" y="979200"/>
            <a:ext cx="7920000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600"/>
              </a:lnSpc>
              <a:buNone/>
            </a:pP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00" y="1052736"/>
            <a:ext cx="9001000" cy="5216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0482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705120" y="144016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 smtClean="0"/>
              <a:t>商品內容頁面</a:t>
            </a:r>
            <a:r>
              <a:rPr lang="en-US" altLang="zh-TW" dirty="0" smtClean="0"/>
              <a:t>-</a:t>
            </a:r>
            <a:r>
              <a:rPr lang="zh-TW" altLang="en-US" dirty="0" smtClean="0"/>
              <a:t>放大功能</a:t>
            </a:r>
            <a:endParaRPr lang="zh-TW" altLang="en-US" dirty="0"/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065600" y="979200"/>
            <a:ext cx="7920000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600"/>
              </a:lnSpc>
              <a:buNone/>
            </a:pP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33" y="836712"/>
            <a:ext cx="8778534" cy="5663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7588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705120" y="284719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 smtClean="0"/>
              <a:t>商品內容頁面</a:t>
            </a:r>
            <a:r>
              <a:rPr lang="en-US" altLang="zh-TW" dirty="0" smtClean="0"/>
              <a:t>-</a:t>
            </a:r>
            <a:r>
              <a:rPr lang="zh-TW" altLang="en-US" dirty="0" smtClean="0"/>
              <a:t>書本詳情</a:t>
            </a:r>
            <a:endParaRPr lang="zh-TW" altLang="en-US" dirty="0"/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065600" y="979200"/>
            <a:ext cx="7920000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600"/>
              </a:lnSpc>
              <a:buNone/>
            </a:pP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32" y="979200"/>
            <a:ext cx="8424936" cy="5426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7169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705119" y="286504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 smtClean="0"/>
              <a:t>商品內容頁面</a:t>
            </a:r>
            <a:r>
              <a:rPr lang="en-US" altLang="zh-TW" dirty="0" smtClean="0"/>
              <a:t>-</a:t>
            </a:r>
            <a:r>
              <a:rPr lang="zh-TW" altLang="en-US" dirty="0" smtClean="0"/>
              <a:t>相關影片連結</a:t>
            </a:r>
            <a:endParaRPr lang="zh-TW" altLang="en-US" dirty="0"/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065600" y="979200"/>
            <a:ext cx="7920000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600"/>
              </a:lnSpc>
              <a:buNone/>
            </a:pP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08" y="1340768"/>
            <a:ext cx="8737783" cy="459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0064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705119" y="144016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影片</a:t>
            </a:r>
            <a:r>
              <a:rPr lang="zh-TW" altLang="en-US" dirty="0" smtClean="0"/>
              <a:t>總覽頁面</a:t>
            </a:r>
            <a:endParaRPr lang="zh-TW" altLang="en-US" dirty="0"/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065600" y="979200"/>
            <a:ext cx="7920000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600"/>
              </a:lnSpc>
              <a:buNone/>
            </a:pP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18" y="836712"/>
            <a:ext cx="8031163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052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成員及分工簡介</a:t>
            </a:r>
          </a:p>
        </p:txBody>
      </p:sp>
      <p:grpSp>
        <p:nvGrpSpPr>
          <p:cNvPr id="9" name="群組 8"/>
          <p:cNvGrpSpPr/>
          <p:nvPr/>
        </p:nvGrpSpPr>
        <p:grpSpPr>
          <a:xfrm>
            <a:off x="236713" y="1556792"/>
            <a:ext cx="9432573" cy="4903827"/>
            <a:chOff x="272480" y="1556792"/>
            <a:chExt cx="9432573" cy="4903827"/>
          </a:xfrm>
        </p:grpSpPr>
        <p:grpSp>
          <p:nvGrpSpPr>
            <p:cNvPr id="2" name="群組 1"/>
            <p:cNvGrpSpPr/>
            <p:nvPr/>
          </p:nvGrpSpPr>
          <p:grpSpPr>
            <a:xfrm>
              <a:off x="272480" y="1556792"/>
              <a:ext cx="2234972" cy="4896545"/>
              <a:chOff x="3784215" y="1484784"/>
              <a:chExt cx="2607468" cy="5712635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3784215" y="1484784"/>
                <a:ext cx="2607468" cy="571263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pic>
            <p:nvPicPr>
              <p:cNvPr id="32" name="圖片 31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51" b="14761"/>
              <a:stretch/>
            </p:blipFill>
            <p:spPr>
              <a:xfrm>
                <a:off x="4389181" y="1798580"/>
                <a:ext cx="1393653" cy="1393653"/>
              </a:xfrm>
              <a:prstGeom prst="rect">
                <a:avLst/>
              </a:prstGeom>
            </p:spPr>
          </p:pic>
          <p:sp>
            <p:nvSpPr>
              <p:cNvPr id="35" name="文字方塊 34"/>
              <p:cNvSpPr txBox="1"/>
              <p:nvPr/>
            </p:nvSpPr>
            <p:spPr>
              <a:xfrm>
                <a:off x="4315393" y="3334221"/>
                <a:ext cx="1541230" cy="359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組長：劉孟茹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6" name="文字方塊 35"/>
              <p:cNvSpPr txBox="1"/>
              <p:nvPr/>
            </p:nvSpPr>
            <p:spPr>
              <a:xfrm>
                <a:off x="3977116" y="4161657"/>
                <a:ext cx="2379435" cy="29768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</a:rPr>
                  <a:t>Logo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、</a:t>
                </a:r>
                <a:r>
                  <a: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</a:rPr>
                  <a:t>UI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與色彩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配置</a:t>
                </a:r>
                <a:endParaRPr kumimoji="1" lang="en-US" altLang="zh-TW" sz="1400" dirty="0" smtClean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en-US" altLang="zh-TW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CSS </a:t>
                </a:r>
                <a:r>
                  <a:rPr lang="en-US" altLang="zh-TW" sz="1400" dirty="0" smtClean="0"/>
                  <a:t>Variables</a:t>
                </a:r>
                <a:r>
                  <a:rPr lang="zh-TW" altLang="en-US" sz="1400" dirty="0" smtClean="0"/>
                  <a:t>設置</a:t>
                </a:r>
                <a:endParaRPr kumimoji="1" lang="en-US" altLang="zh-TW" sz="1400" dirty="0" smtClean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路由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架構設計</a:t>
                </a:r>
                <a:endParaRPr kumimoji="1" lang="en-US" altLang="zh-TW" sz="1400" dirty="0" smtClean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首頁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、商品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列表切版及相關功能製作</a:t>
                </a:r>
                <a:endParaRPr kumimoji="1" lang="en-US" altLang="zh-TW" sz="1400" dirty="0" smtClean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搜尋欄功能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en-US" altLang="zh-TW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Header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、</a:t>
                </a:r>
                <a:r>
                  <a:rPr kumimoji="1" lang="en-US" altLang="zh-TW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Footer</a:t>
                </a: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資料表規劃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簡報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製作</a:t>
                </a:r>
                <a:endParaRPr kumimoji="1" lang="en-US" altLang="zh-TW" sz="1200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7" name="文字方塊 36"/>
              <p:cNvSpPr txBox="1"/>
              <p:nvPr/>
            </p:nvSpPr>
            <p:spPr>
              <a:xfrm>
                <a:off x="4547708" y="3765893"/>
                <a:ext cx="1076600" cy="323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200" u="sng" dirty="0">
                    <a:solidFill>
                      <a:schemeClr val="tx1">
                        <a:lumMod val="75000"/>
                      </a:schemeClr>
                    </a:solidFill>
                  </a:rPr>
                  <a:t>負責項目</a:t>
                </a:r>
                <a:endParaRPr kumimoji="1" lang="en-US" altLang="zh-TW" sz="1200" u="sng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80" name="群組 79"/>
            <p:cNvGrpSpPr/>
            <p:nvPr/>
          </p:nvGrpSpPr>
          <p:grpSpPr>
            <a:xfrm>
              <a:off x="7470081" y="1564076"/>
              <a:ext cx="2234972" cy="4896543"/>
              <a:chOff x="3784215" y="1484784"/>
              <a:chExt cx="2607468" cy="5712635"/>
            </a:xfrm>
          </p:grpSpPr>
          <p:sp>
            <p:nvSpPr>
              <p:cNvPr id="81" name="矩形 80"/>
              <p:cNvSpPr/>
              <p:nvPr/>
            </p:nvSpPr>
            <p:spPr>
              <a:xfrm>
                <a:off x="3784215" y="1484784"/>
                <a:ext cx="2607468" cy="571263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83" name="文字方塊 82"/>
              <p:cNvSpPr txBox="1"/>
              <p:nvPr/>
            </p:nvSpPr>
            <p:spPr>
              <a:xfrm>
                <a:off x="4315393" y="3334221"/>
                <a:ext cx="1541230" cy="359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組員：吳冠宇</a:t>
                </a:r>
              </a:p>
            </p:txBody>
          </p:sp>
          <p:sp>
            <p:nvSpPr>
              <p:cNvPr id="84" name="文字方塊 83"/>
              <p:cNvSpPr txBox="1"/>
              <p:nvPr/>
            </p:nvSpPr>
            <p:spPr>
              <a:xfrm>
                <a:off x="3977116" y="4161658"/>
                <a:ext cx="2379435" cy="2102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活動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總覽頁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活動詳情頁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後台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畫面會員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管理功能連接資料庫刪改查。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銷售統計圖表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商品上、下架功能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5" name="文字方塊 84"/>
              <p:cNvSpPr txBox="1"/>
              <p:nvPr/>
            </p:nvSpPr>
            <p:spPr>
              <a:xfrm>
                <a:off x="4547708" y="3765893"/>
                <a:ext cx="1076600" cy="323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200" u="sng" dirty="0">
                    <a:solidFill>
                      <a:schemeClr val="tx1">
                        <a:lumMod val="75000"/>
                      </a:schemeClr>
                    </a:solidFill>
                  </a:rPr>
                  <a:t>負責項目</a:t>
                </a:r>
                <a:endParaRPr kumimoji="1" lang="en-US" altLang="zh-TW" sz="1200" u="sng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7" name="群組 6"/>
            <p:cNvGrpSpPr/>
            <p:nvPr/>
          </p:nvGrpSpPr>
          <p:grpSpPr>
            <a:xfrm>
              <a:off x="2671680" y="1559220"/>
              <a:ext cx="2234972" cy="4896544"/>
              <a:chOff x="2671680" y="1559220"/>
              <a:chExt cx="2234972" cy="4896544"/>
            </a:xfrm>
          </p:grpSpPr>
          <p:grpSp>
            <p:nvGrpSpPr>
              <p:cNvPr id="68" name="群組 67"/>
              <p:cNvGrpSpPr/>
              <p:nvPr/>
            </p:nvGrpSpPr>
            <p:grpSpPr>
              <a:xfrm>
                <a:off x="2671680" y="1559220"/>
                <a:ext cx="2234972" cy="4896544"/>
                <a:chOff x="3784215" y="1484784"/>
                <a:chExt cx="2607468" cy="5712635"/>
              </a:xfrm>
            </p:grpSpPr>
            <p:sp>
              <p:nvSpPr>
                <p:cNvPr id="69" name="矩形 68"/>
                <p:cNvSpPr/>
                <p:nvPr/>
              </p:nvSpPr>
              <p:spPr>
                <a:xfrm>
                  <a:off x="3784215" y="1484784"/>
                  <a:ext cx="2607468" cy="5712635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dirty="0"/>
                </a:p>
              </p:txBody>
            </p:sp>
            <p:sp>
              <p:nvSpPr>
                <p:cNvPr id="71" name="文字方塊 70"/>
                <p:cNvSpPr txBox="1"/>
                <p:nvPr/>
              </p:nvSpPr>
              <p:spPr>
                <a:xfrm>
                  <a:off x="4315393" y="3334221"/>
                  <a:ext cx="1541230" cy="3590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</a:rPr>
                    <a:t>組員：朱逸潔</a:t>
                  </a:r>
                </a:p>
              </p:txBody>
            </p:sp>
            <p:sp>
              <p:nvSpPr>
                <p:cNvPr id="72" name="文字方塊 71"/>
                <p:cNvSpPr txBox="1"/>
                <p:nvPr/>
              </p:nvSpPr>
              <p:spPr>
                <a:xfrm>
                  <a:off x="3977116" y="4161656"/>
                  <a:ext cx="2379435" cy="20275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400" dirty="0" smtClean="0">
                      <a:solidFill>
                        <a:schemeClr val="tx1">
                          <a:lumMod val="75000"/>
                        </a:schemeClr>
                      </a:solidFill>
                    </a:rPr>
                    <a:t>登入</a:t>
                  </a: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</a:rPr>
                    <a:t>、註冊</a:t>
                  </a:r>
                  <a:endPara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</a:endParaRPr>
                </a:p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</a:rPr>
                    <a:t>會員資料頁面</a:t>
                  </a:r>
                  <a:endPara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</a:endParaRPr>
                </a:p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</a:rPr>
                    <a:t>會員資料連接後端，增刪改查功能</a:t>
                  </a:r>
                  <a:r>
                    <a:rPr kumimoji="1" lang="zh-TW" altLang="en-US" sz="1400" dirty="0" smtClean="0">
                      <a:solidFill>
                        <a:schemeClr val="tx1">
                          <a:lumMod val="75000"/>
                        </a:schemeClr>
                      </a:solidFill>
                    </a:rPr>
                    <a:t>。資料庫</a:t>
                  </a: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</a:rPr>
                    <a:t>建置與維護</a:t>
                  </a:r>
                  <a:endPara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</a:endParaRPr>
                </a:p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</a:rPr>
                    <a:t>登入驗證及註冊功能</a:t>
                  </a:r>
                  <a:endPara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73" name="文字方塊 72"/>
                <p:cNvSpPr txBox="1"/>
                <p:nvPr/>
              </p:nvSpPr>
              <p:spPr>
                <a:xfrm>
                  <a:off x="4547708" y="3765893"/>
                  <a:ext cx="1076600" cy="3231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TW" altLang="en-US" sz="1200" u="sng" dirty="0">
                      <a:solidFill>
                        <a:schemeClr val="tx1">
                          <a:lumMod val="75000"/>
                        </a:schemeClr>
                      </a:solidFill>
                    </a:rPr>
                    <a:t>負責項目</a:t>
                  </a:r>
                  <a:endParaRPr kumimoji="1" lang="en-US" altLang="zh-TW" sz="1200" u="sng" dirty="0">
                    <a:solidFill>
                      <a:schemeClr val="tx1">
                        <a:lumMod val="75000"/>
                      </a:schemeClr>
                    </a:solidFill>
                  </a:endParaRPr>
                </a:p>
              </p:txBody>
            </p:sp>
          </p:grpSp>
          <p:pic>
            <p:nvPicPr>
              <p:cNvPr id="86" name="圖片 8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7" t="27398" r="22099" b="32190"/>
              <a:stretch/>
            </p:blipFill>
            <p:spPr>
              <a:xfrm>
                <a:off x="3196902" y="1833044"/>
                <a:ext cx="1194576" cy="1194576"/>
              </a:xfrm>
              <a:prstGeom prst="rect">
                <a:avLst/>
              </a:prstGeom>
            </p:spPr>
          </p:pic>
        </p:grpSp>
        <p:grpSp>
          <p:nvGrpSpPr>
            <p:cNvPr id="8" name="群組 7"/>
            <p:cNvGrpSpPr/>
            <p:nvPr/>
          </p:nvGrpSpPr>
          <p:grpSpPr>
            <a:xfrm>
              <a:off x="5070880" y="1561648"/>
              <a:ext cx="2234972" cy="4897355"/>
              <a:chOff x="5070880" y="1561648"/>
              <a:chExt cx="2234972" cy="4897355"/>
            </a:xfrm>
          </p:grpSpPr>
          <p:sp>
            <p:nvSpPr>
              <p:cNvPr id="75" name="矩形 74"/>
              <p:cNvSpPr/>
              <p:nvPr/>
            </p:nvSpPr>
            <p:spPr>
              <a:xfrm>
                <a:off x="5070880" y="1561648"/>
                <a:ext cx="2234972" cy="4896544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77" name="文字方塊 76"/>
              <p:cNvSpPr txBox="1"/>
              <p:nvPr/>
            </p:nvSpPr>
            <p:spPr>
              <a:xfrm>
                <a:off x="5526175" y="3146880"/>
                <a:ext cx="132105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組員：蔡政廷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8" name="文字方塊 77"/>
              <p:cNvSpPr txBox="1"/>
              <p:nvPr/>
            </p:nvSpPr>
            <p:spPr>
              <a:xfrm>
                <a:off x="5236224" y="3856111"/>
                <a:ext cx="2039515" cy="26028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會員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資料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頁</a:t>
                </a:r>
                <a:endParaRPr kumimoji="1" lang="en-US" altLang="zh-TW" sz="1400" dirty="0" smtClean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購物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車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頁面</a:t>
                </a:r>
                <a:endParaRPr kumimoji="1" lang="en-US" altLang="zh-TW" sz="1400" dirty="0" smtClean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商品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內容頁畫面</a:t>
                </a:r>
                <a:r>
                  <a: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</a:rPr>
                  <a:t>&amp;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功能</a:t>
                </a:r>
                <a:endParaRPr kumimoji="1" lang="en-US" altLang="zh-TW" sz="1400" dirty="0" smtClean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影片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總覽、影面內容頁畫面</a:t>
                </a:r>
                <a:r>
                  <a: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</a:rPr>
                  <a:t>&amp;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功能</a:t>
                </a:r>
                <a:endParaRPr kumimoji="1" lang="en-US" altLang="zh-TW" sz="1400" dirty="0" smtClean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資料庫串接</a:t>
                </a:r>
                <a:r>
                  <a: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</a:rPr>
                  <a:t>&amp;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畫面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渲染</a:t>
                </a:r>
                <a:endParaRPr kumimoji="1" lang="en-US" altLang="zh-TW" sz="1400" dirty="0" smtClean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路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由跨頁傳遞資料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9" name="文字方塊 78"/>
              <p:cNvSpPr txBox="1"/>
              <p:nvPr/>
            </p:nvSpPr>
            <p:spPr>
              <a:xfrm>
                <a:off x="5725302" y="3516884"/>
                <a:ext cx="9228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200" u="sng" dirty="0">
                    <a:solidFill>
                      <a:schemeClr val="tx1">
                        <a:lumMod val="75000"/>
                      </a:schemeClr>
                    </a:solidFill>
                  </a:rPr>
                  <a:t>負責項目</a:t>
                </a:r>
                <a:endParaRPr kumimoji="1" lang="en-US" altLang="zh-TW" sz="1200" u="sng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  <p:pic>
            <p:nvPicPr>
              <p:cNvPr id="87" name="圖片 86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49" t="10563" r="11320" b="28212"/>
              <a:stretch/>
            </p:blipFill>
            <p:spPr>
              <a:xfrm>
                <a:off x="5593011" y="1825542"/>
                <a:ext cx="1190711" cy="1190711"/>
              </a:xfrm>
              <a:prstGeom prst="rect">
                <a:avLst/>
              </a:prstGeom>
            </p:spPr>
          </p:pic>
        </p:grpSp>
        <p:pic>
          <p:nvPicPr>
            <p:cNvPr id="88" name="圖片 8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59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93" t="20071" r="29093" b="48575"/>
            <a:stretch/>
          </p:blipFill>
          <p:spPr>
            <a:xfrm>
              <a:off x="7993159" y="1842132"/>
              <a:ext cx="1185488" cy="1185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3727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705120" y="286504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 smtClean="0"/>
              <a:t>影片內容頁面</a:t>
            </a:r>
            <a:r>
              <a:rPr lang="en-US" altLang="zh-TW" dirty="0" smtClean="0"/>
              <a:t>-</a:t>
            </a:r>
            <a:r>
              <a:rPr lang="zh-TW" altLang="en-US" dirty="0" smtClean="0"/>
              <a:t>上</a:t>
            </a:r>
            <a:endParaRPr lang="zh-TW" altLang="en-US" dirty="0"/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065600" y="979200"/>
            <a:ext cx="7920000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600"/>
              </a:lnSpc>
              <a:buNone/>
            </a:pP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38" y="1124744"/>
            <a:ext cx="8964524" cy="5059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994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705120" y="216024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 smtClean="0"/>
              <a:t>影片內容頁面</a:t>
            </a:r>
            <a:r>
              <a:rPr lang="en-US" altLang="zh-TW" dirty="0" smtClean="0"/>
              <a:t>-</a:t>
            </a:r>
            <a:r>
              <a:rPr lang="zh-TW" altLang="en-US" dirty="0"/>
              <a:t>下</a:t>
            </a:r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065600" y="979200"/>
            <a:ext cx="7920000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600"/>
              </a:lnSpc>
              <a:buNone/>
            </a:pP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02" y="908720"/>
            <a:ext cx="8265996" cy="5204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2099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b897fecb7f_1_24"/>
          <p:cNvSpPr txBox="1"/>
          <p:nvPr/>
        </p:nvSpPr>
        <p:spPr>
          <a:xfrm>
            <a:off x="3453000" y="2976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solidFill>
                  <a:schemeClr val="accent4"/>
                </a:solidFill>
              </a:rPr>
              <a:t>會員ＱＡ頁</a:t>
            </a:r>
            <a:endParaRPr/>
          </a:p>
        </p:txBody>
      </p:sp>
      <p:pic>
        <p:nvPicPr>
          <p:cNvPr id="293" name="Google Shape;293;g1b897fecb7f_1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887" y="1036575"/>
            <a:ext cx="9146226" cy="5078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32316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b2748be270_0_2"/>
          <p:cNvSpPr txBox="1">
            <a:spLocks noGrp="1"/>
          </p:cNvSpPr>
          <p:nvPr>
            <p:ph type="body" idx="1"/>
          </p:nvPr>
        </p:nvSpPr>
        <p:spPr>
          <a:xfrm>
            <a:off x="1065150" y="395300"/>
            <a:ext cx="7775700" cy="101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Arial"/>
              <a:buNone/>
            </a:pPr>
            <a:r>
              <a:rPr lang="zh-TW" sz="3600" dirty="0">
                <a:solidFill>
                  <a:schemeClr val="accent4"/>
                </a:solidFill>
                <a:latin typeface="+mj-ea"/>
                <a:ea typeface="+mj-ea"/>
                <a:cs typeface="Arial"/>
                <a:sym typeface="Arial"/>
              </a:rPr>
              <a:t>活動頁面總覽</a:t>
            </a:r>
            <a:endParaRPr dirty="0">
              <a:latin typeface="+mj-ea"/>
              <a:ea typeface="+mj-ea"/>
            </a:endParaRPr>
          </a:p>
        </p:txBody>
      </p:sp>
      <p:pic>
        <p:nvPicPr>
          <p:cNvPr id="300" name="Google Shape;300;g1b2748be270_0_2"/>
          <p:cNvPicPr preferRelativeResize="0"/>
          <p:nvPr/>
        </p:nvPicPr>
        <p:blipFill rotWithShape="1">
          <a:blip r:embed="rId3">
            <a:alphaModFix/>
          </a:blip>
          <a:srcRect t="3390" b="-3390"/>
          <a:stretch/>
        </p:blipFill>
        <p:spPr>
          <a:xfrm>
            <a:off x="0" y="1202150"/>
            <a:ext cx="9906002" cy="50147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25709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3"/>
          <p:cNvSpPr txBox="1"/>
          <p:nvPr/>
        </p:nvSpPr>
        <p:spPr>
          <a:xfrm>
            <a:off x="632520" y="222105"/>
            <a:ext cx="8640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 sz="3600" b="1">
                <a:solidFill>
                  <a:srgbClr val="FFC000"/>
                </a:solidFill>
                <a:latin typeface="+mj-ea"/>
                <a:ea typeface="+mj-ea"/>
                <a:cs typeface="Arial"/>
                <a:sym typeface="Arial"/>
              </a:rPr>
              <a:t>後台：管理登入</a:t>
            </a:r>
            <a:endParaRPr sz="3600" b="1" dirty="0">
              <a:solidFill>
                <a:srgbClr val="FFC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pic>
        <p:nvPicPr>
          <p:cNvPr id="306" name="Google Shape;3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4797"/>
            <a:ext cx="9906002" cy="4691808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3"/>
          <p:cNvSpPr/>
          <p:nvPr/>
        </p:nvSpPr>
        <p:spPr>
          <a:xfrm>
            <a:off x="2972813" y="5353159"/>
            <a:ext cx="3960300" cy="792000"/>
          </a:xfrm>
          <a:prstGeom prst="rect">
            <a:avLst/>
          </a:prstGeom>
          <a:solidFill>
            <a:schemeClr val="accent4"/>
          </a:solidFill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從資料庫拿取會員資料後，顯示在後台，並可做輯與整筆刪除再傳回資料庫。</a:t>
            </a:r>
            <a:endParaRPr sz="1600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1488722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4"/>
          <p:cNvSpPr txBox="1"/>
          <p:nvPr/>
        </p:nvSpPr>
        <p:spPr>
          <a:xfrm>
            <a:off x="632520" y="285355"/>
            <a:ext cx="8640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 sz="3600" b="1">
                <a:solidFill>
                  <a:srgbClr val="FFC000"/>
                </a:solidFill>
                <a:latin typeface="+mj-ea"/>
                <a:ea typeface="+mj-ea"/>
                <a:cs typeface="Arial"/>
                <a:sym typeface="Arial"/>
              </a:rPr>
              <a:t>後台：會員管理</a:t>
            </a:r>
            <a:endParaRPr sz="3600" b="1" dirty="0">
              <a:solidFill>
                <a:srgbClr val="FFC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pic>
        <p:nvPicPr>
          <p:cNvPr id="313" name="Google Shape;31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1013"/>
            <a:ext cx="9905999" cy="227492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4"/>
          <p:cNvSpPr/>
          <p:nvPr/>
        </p:nvSpPr>
        <p:spPr>
          <a:xfrm>
            <a:off x="272480" y="978055"/>
            <a:ext cx="3093300" cy="792000"/>
          </a:xfrm>
          <a:prstGeom prst="rect">
            <a:avLst/>
          </a:prstGeom>
          <a:solidFill>
            <a:schemeClr val="accent4"/>
          </a:solidFill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從資料庫拿取會員資料後，顯示在後台，並可做編輯與整筆刪除再傳回資料庫。</a:t>
            </a:r>
            <a:endParaRPr sz="1600" dirty="0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15" name="Google Shape;31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067877"/>
            <a:ext cx="9906000" cy="2124946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4"/>
          <p:cNvSpPr/>
          <p:nvPr/>
        </p:nvSpPr>
        <p:spPr>
          <a:xfrm>
            <a:off x="2544150" y="5804925"/>
            <a:ext cx="4817700" cy="457800"/>
          </a:xfrm>
          <a:prstGeom prst="rect">
            <a:avLst/>
          </a:prstGeom>
          <a:solidFill>
            <a:schemeClr val="accent4"/>
          </a:solidFill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會員編輯後傳送到資料庫後畫面更新資料並顯示</a:t>
            </a:r>
            <a:endParaRPr sz="1600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17" name="Google Shape;317;p24"/>
          <p:cNvSpPr/>
          <p:nvPr/>
        </p:nvSpPr>
        <p:spPr>
          <a:xfrm>
            <a:off x="5205000" y="3429000"/>
            <a:ext cx="2759100" cy="457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126947" y="47404"/>
                </a:moveTo>
                <a:lnTo>
                  <a:pt x="136936" y="-81035"/>
                </a:lnTo>
                <a:lnTo>
                  <a:pt x="141418" y="-177071"/>
                </a:lnTo>
              </a:path>
            </a:pathLst>
          </a:custGeom>
          <a:solidFill>
            <a:schemeClr val="accent4"/>
          </a:solidFill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點擊編輯轉跳到會員編輯頁</a:t>
            </a:r>
            <a:endParaRPr sz="1600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743167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6"/>
          <p:cNvSpPr txBox="1"/>
          <p:nvPr/>
        </p:nvSpPr>
        <p:spPr>
          <a:xfrm>
            <a:off x="632520" y="205205"/>
            <a:ext cx="8640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 sz="3600" b="1">
                <a:solidFill>
                  <a:srgbClr val="FFC000"/>
                </a:solidFill>
                <a:latin typeface="+mj-ea"/>
                <a:ea typeface="+mj-ea"/>
                <a:cs typeface="Arial"/>
                <a:sym typeface="Arial"/>
              </a:rPr>
              <a:t>後台：商品管理（書籍上架）</a:t>
            </a:r>
            <a:endParaRPr sz="3600" b="1" dirty="0">
              <a:solidFill>
                <a:srgbClr val="FFC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pic>
        <p:nvPicPr>
          <p:cNvPr id="323" name="Google Shape;3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9763" y="934500"/>
            <a:ext cx="6846428" cy="49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6"/>
          <p:cNvSpPr/>
          <p:nvPr/>
        </p:nvSpPr>
        <p:spPr>
          <a:xfrm>
            <a:off x="2417825" y="5338725"/>
            <a:ext cx="5070300" cy="692700"/>
          </a:xfrm>
          <a:prstGeom prst="rect">
            <a:avLst/>
          </a:prstGeom>
          <a:solidFill>
            <a:schemeClr val="accent4"/>
          </a:solidFill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讀取資料庫資料顯示畫面，並可點選修改或上架書籍。</a:t>
            </a:r>
            <a:endParaRPr sz="1600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18384020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5"/>
          <p:cNvSpPr txBox="1"/>
          <p:nvPr/>
        </p:nvSpPr>
        <p:spPr>
          <a:xfrm>
            <a:off x="632520" y="399855"/>
            <a:ext cx="8640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 sz="3600" b="1">
                <a:solidFill>
                  <a:srgbClr val="FFC000"/>
                </a:solidFill>
                <a:latin typeface="+mj-ea"/>
                <a:ea typeface="+mj-ea"/>
                <a:cs typeface="Arial"/>
                <a:sym typeface="Arial"/>
              </a:rPr>
              <a:t>後台：商品管理（書籍</a:t>
            </a:r>
            <a:r>
              <a:rPr lang="zh-TW" sz="3600" b="1">
                <a:solidFill>
                  <a:srgbClr val="FFC000"/>
                </a:solidFill>
                <a:latin typeface="+mj-ea"/>
                <a:ea typeface="+mj-ea"/>
              </a:rPr>
              <a:t>修改、</a:t>
            </a:r>
            <a:r>
              <a:rPr lang="zh-TW" sz="3600" b="1">
                <a:solidFill>
                  <a:srgbClr val="FFC000"/>
                </a:solidFill>
                <a:latin typeface="+mj-ea"/>
                <a:ea typeface="+mj-ea"/>
                <a:cs typeface="Arial"/>
                <a:sym typeface="Arial"/>
              </a:rPr>
              <a:t>上架）</a:t>
            </a:r>
            <a:endParaRPr sz="3600" b="1" dirty="0">
              <a:solidFill>
                <a:srgbClr val="FFC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pic>
        <p:nvPicPr>
          <p:cNvPr id="330" name="Google Shape;3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00" y="1241374"/>
            <a:ext cx="7196925" cy="50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5"/>
          <p:cNvSpPr/>
          <p:nvPr/>
        </p:nvSpPr>
        <p:spPr>
          <a:xfrm>
            <a:off x="5901991" y="3205400"/>
            <a:ext cx="3744300" cy="792000"/>
          </a:xfrm>
          <a:prstGeom prst="rect">
            <a:avLst/>
          </a:prstGeom>
          <a:solidFill>
            <a:schemeClr val="accent4"/>
          </a:solidFill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按照資料庫格式修改上架書籍，每個輸入匡都會對照到資料庫名稱做儲存。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349121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7"/>
          <p:cNvSpPr txBox="1"/>
          <p:nvPr/>
        </p:nvSpPr>
        <p:spPr>
          <a:xfrm>
            <a:off x="632545" y="74680"/>
            <a:ext cx="8640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 sz="3600" b="1">
                <a:solidFill>
                  <a:srgbClr val="FFC000"/>
                </a:solidFill>
                <a:latin typeface="+mj-ea"/>
                <a:ea typeface="+mj-ea"/>
                <a:cs typeface="Arial"/>
                <a:sym typeface="Arial"/>
              </a:rPr>
              <a:t>後台：銷售圖表</a:t>
            </a:r>
            <a:endParaRPr sz="3600" b="1" dirty="0">
              <a:solidFill>
                <a:srgbClr val="FFC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pic>
        <p:nvPicPr>
          <p:cNvPr id="337" name="Google Shape;3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" y="767375"/>
            <a:ext cx="9905649" cy="5896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86979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流程演示</a:t>
            </a:r>
            <a:r>
              <a:rPr lang="en-US" altLang="zh-TW" sz="4000" dirty="0"/>
              <a:t>DEMO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306577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動機與目的、目標客群</a:t>
            </a:r>
          </a:p>
        </p:txBody>
      </p:sp>
      <p:sp>
        <p:nvSpPr>
          <p:cNvPr id="33" name="內容版面配置區 1"/>
          <p:cNvSpPr>
            <a:spLocks noGrp="1"/>
          </p:cNvSpPr>
          <p:nvPr>
            <p:ph idx="1"/>
          </p:nvPr>
        </p:nvSpPr>
        <p:spPr>
          <a:xfrm>
            <a:off x="1190796" y="1700808"/>
            <a:ext cx="7524408" cy="2376264"/>
          </a:xfrm>
        </p:spPr>
        <p:txBody>
          <a:bodyPr>
            <a:normAutofit/>
          </a:bodyPr>
          <a:lstStyle/>
          <a:p>
            <a:pPr algn="just"/>
            <a:r>
              <a:rPr lang="zh-TW" altLang="en-US" dirty="0"/>
              <a:t>動機與目的</a:t>
            </a:r>
            <a:endParaRPr lang="en-US" altLang="zh-TW" dirty="0"/>
          </a:p>
          <a:p>
            <a:pPr lvl="1" algn="just"/>
            <a:r>
              <a:rPr lang="zh-TW" altLang="en-US" dirty="0"/>
              <a:t>目的：電商網站，主要販售藝術設計類別書籍，</a:t>
            </a:r>
            <a:r>
              <a:rPr lang="zh-TW" altLang="en-US" dirty="0" smtClean="0"/>
              <a:t>並作為藝術與文化相關資訊的分享</a:t>
            </a:r>
            <a:r>
              <a:rPr lang="zh-TW" altLang="en-US" dirty="0"/>
              <a:t>平台。 </a:t>
            </a:r>
            <a:endParaRPr lang="en-US" altLang="zh-TW" dirty="0"/>
          </a:p>
          <a:p>
            <a:pPr lvl="1" algn="just"/>
            <a:r>
              <a:rPr lang="zh-TW" altLang="en-US" dirty="0"/>
              <a:t>動機：將實體獨立書店轉換為有特定目標客群的電商網站。</a:t>
            </a:r>
            <a:endParaRPr lang="en-US" altLang="zh-TW" dirty="0"/>
          </a:p>
        </p:txBody>
      </p:sp>
      <p:sp>
        <p:nvSpPr>
          <p:cNvPr id="34" name="內容版面配置區 1"/>
          <p:cNvSpPr txBox="1">
            <a:spLocks/>
          </p:cNvSpPr>
          <p:nvPr/>
        </p:nvSpPr>
        <p:spPr bwMode="ltGray">
          <a:xfrm>
            <a:off x="1190796" y="4392488"/>
            <a:ext cx="7524408" cy="1844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2800" b="1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u"/>
              <a:defRPr sz="2400" b="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Wingdings" panose="05000000000000000000" pitchFamily="2" charset="2"/>
              <a:buChar char="n"/>
              <a:defRPr sz="18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TW" altLang="en-US" dirty="0"/>
              <a:t>目標客群</a:t>
            </a:r>
            <a:endParaRPr lang="en-US" altLang="zh-TW" dirty="0"/>
          </a:p>
          <a:p>
            <a:pPr lvl="1" algn="just"/>
            <a:r>
              <a:rPr lang="zh-TW" altLang="en-US" dirty="0" smtClean="0"/>
              <a:t>活躍</a:t>
            </a:r>
            <a:r>
              <a:rPr lang="zh-TW" altLang="en-US" dirty="0"/>
              <a:t>於藝術領域的藝術家們、藝術學習者</a:t>
            </a:r>
            <a:r>
              <a:rPr lang="zh-TW" altLang="en-US" dirty="0" smtClean="0"/>
              <a:t>及</a:t>
            </a:r>
            <a:r>
              <a:rPr lang="zh-TW" altLang="en-US" dirty="0"/>
              <a:t>對藝術設計相關</a:t>
            </a:r>
            <a:r>
              <a:rPr lang="zh-TW" altLang="en-US" dirty="0" smtClean="0"/>
              <a:t>書籍有需求及偏好的</a:t>
            </a:r>
            <a:r>
              <a:rPr lang="zh-TW" altLang="en-US" dirty="0"/>
              <a:t>消費者。</a:t>
            </a:r>
            <a:endParaRPr lang="en-US" altLang="zh-TW" dirty="0"/>
          </a:p>
          <a:p>
            <a:pPr lvl="1" algn="just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114235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512840" y="2996952"/>
            <a:ext cx="2880320" cy="72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T</a:t>
            </a:r>
            <a:r>
              <a:rPr lang="en-US" altLang="zh-TW" sz="4000" dirty="0">
                <a:solidFill>
                  <a:schemeClr val="accent2"/>
                </a:solidFill>
              </a:rPr>
              <a:t>h</a:t>
            </a:r>
            <a:r>
              <a:rPr lang="en-US" altLang="zh-TW" sz="4000" dirty="0">
                <a:solidFill>
                  <a:schemeClr val="accent3"/>
                </a:solidFill>
              </a:rPr>
              <a:t>a</a:t>
            </a:r>
            <a:r>
              <a:rPr lang="en-US" altLang="zh-TW" sz="4000" dirty="0">
                <a:solidFill>
                  <a:schemeClr val="accent4"/>
                </a:solidFill>
              </a:rPr>
              <a:t>n</a:t>
            </a:r>
            <a:r>
              <a:rPr lang="en-US" altLang="zh-TW" sz="4000" dirty="0">
                <a:solidFill>
                  <a:schemeClr val="accent5"/>
                </a:solidFill>
              </a:rPr>
              <a:t>k</a:t>
            </a:r>
            <a:r>
              <a:rPr lang="en-US" altLang="zh-TW" sz="4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sz="4000" dirty="0">
                <a:solidFill>
                  <a:schemeClr val="accent6"/>
                </a:solidFill>
              </a:rPr>
              <a:t>y</a:t>
            </a:r>
            <a:r>
              <a:rPr lang="en-US" altLang="zh-TW" sz="4000" dirty="0">
                <a:solidFill>
                  <a:schemeClr val="accent1"/>
                </a:solidFill>
              </a:rPr>
              <a:t>o</a:t>
            </a:r>
            <a:r>
              <a:rPr lang="en-US" altLang="zh-TW" sz="4000" dirty="0">
                <a:solidFill>
                  <a:schemeClr val="accent3"/>
                </a:solidFill>
              </a:rPr>
              <a:t>u</a:t>
            </a:r>
            <a:endParaRPr lang="zh-TW" altLang="en-US" sz="4000" dirty="0" err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723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網站核心功能</a:t>
            </a:r>
          </a:p>
        </p:txBody>
      </p:sp>
      <p:grpSp>
        <p:nvGrpSpPr>
          <p:cNvPr id="107" name="群組 106"/>
          <p:cNvGrpSpPr/>
          <p:nvPr/>
        </p:nvGrpSpPr>
        <p:grpSpPr>
          <a:xfrm>
            <a:off x="1090234" y="5013176"/>
            <a:ext cx="7725532" cy="1008112"/>
            <a:chOff x="683852" y="5013176"/>
            <a:chExt cx="7725532" cy="1008112"/>
          </a:xfrm>
        </p:grpSpPr>
        <p:grpSp>
          <p:nvGrpSpPr>
            <p:cNvPr id="104" name="群組 103"/>
            <p:cNvGrpSpPr/>
            <p:nvPr/>
          </p:nvGrpSpPr>
          <p:grpSpPr>
            <a:xfrm>
              <a:off x="1424608" y="5013176"/>
              <a:ext cx="6984776" cy="1008112"/>
              <a:chOff x="1424608" y="5013176"/>
              <a:chExt cx="6984776" cy="1008112"/>
            </a:xfrm>
          </p:grpSpPr>
          <p:sp>
            <p:nvSpPr>
              <p:cNvPr id="69" name="矩形 68"/>
              <p:cNvSpPr/>
              <p:nvPr/>
            </p:nvSpPr>
            <p:spPr>
              <a:xfrm>
                <a:off x="1724235" y="5319386"/>
                <a:ext cx="1188000" cy="44127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b="1" dirty="0">
                    <a:solidFill>
                      <a:srgbClr val="292929"/>
                    </a:solidFill>
                    <a:latin typeface="Microsoft JhengHei" charset="-120"/>
                    <a:ea typeface="Microsoft JhengHei" charset="-120"/>
                    <a:cs typeface="Microsoft JhengHei" charset="-120"/>
                  </a:rPr>
                  <a:t>後台登入</a:t>
                </a:r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3448562" y="5319385"/>
                <a:ext cx="1188000" cy="44127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b="1" dirty="0">
                    <a:solidFill>
                      <a:srgbClr val="292929"/>
                    </a:solidFill>
                    <a:latin typeface="Microsoft JhengHei" charset="-120"/>
                    <a:ea typeface="Microsoft JhengHei" charset="-120"/>
                    <a:cs typeface="Microsoft JhengHei" charset="-120"/>
                  </a:rPr>
                  <a:t>商品管理</a:t>
                </a:r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5167100" y="5319384"/>
                <a:ext cx="1188000" cy="44127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b="1" dirty="0">
                    <a:solidFill>
                      <a:srgbClr val="292929"/>
                    </a:solidFill>
                    <a:latin typeface="Microsoft JhengHei" charset="-120"/>
                    <a:ea typeface="Microsoft JhengHei" charset="-120"/>
                    <a:cs typeface="Microsoft JhengHei" charset="-120"/>
                  </a:rPr>
                  <a:t>會員管理</a:t>
                </a:r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6909610" y="5319384"/>
                <a:ext cx="1188000" cy="44127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b="1" dirty="0">
                    <a:solidFill>
                      <a:srgbClr val="292929"/>
                    </a:solidFill>
                    <a:latin typeface="Microsoft JhengHei" charset="-120"/>
                    <a:ea typeface="Microsoft JhengHei" charset="-120"/>
                    <a:cs typeface="Microsoft JhengHei" charset="-120"/>
                  </a:rPr>
                  <a:t>銷售圖表</a:t>
                </a:r>
              </a:p>
            </p:txBody>
          </p:sp>
          <p:sp>
            <p:nvSpPr>
              <p:cNvPr id="74" name="圓角矩形 73"/>
              <p:cNvSpPr/>
              <p:nvPr/>
            </p:nvSpPr>
            <p:spPr>
              <a:xfrm>
                <a:off x="1424608" y="5013176"/>
                <a:ext cx="6984776" cy="1008112"/>
              </a:xfrm>
              <a:prstGeom prst="roundRect">
                <a:avLst>
                  <a:gd name="adj" fmla="val 10852"/>
                </a:avLst>
              </a:prstGeom>
              <a:noFill/>
              <a:ln w="381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105" name="矩形 104"/>
            <p:cNvSpPr/>
            <p:nvPr/>
          </p:nvSpPr>
          <p:spPr>
            <a:xfrm>
              <a:off x="683852" y="5396393"/>
              <a:ext cx="504056" cy="2872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200" b="1" dirty="0">
                  <a:solidFill>
                    <a:srgbClr val="393939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後台</a:t>
              </a:r>
            </a:p>
          </p:txBody>
        </p:sp>
      </p:grpSp>
      <p:grpSp>
        <p:nvGrpSpPr>
          <p:cNvPr id="109" name="群組 108"/>
          <p:cNvGrpSpPr/>
          <p:nvPr/>
        </p:nvGrpSpPr>
        <p:grpSpPr>
          <a:xfrm>
            <a:off x="1090234" y="1581234"/>
            <a:ext cx="7725532" cy="2999893"/>
            <a:chOff x="683852" y="1581234"/>
            <a:chExt cx="7725532" cy="2999893"/>
          </a:xfrm>
        </p:grpSpPr>
        <p:sp>
          <p:nvSpPr>
            <p:cNvPr id="108" name="圓角矩形 107"/>
            <p:cNvSpPr/>
            <p:nvPr/>
          </p:nvSpPr>
          <p:spPr>
            <a:xfrm>
              <a:off x="1424608" y="1581234"/>
              <a:ext cx="6984776" cy="2999893"/>
            </a:xfrm>
            <a:prstGeom prst="roundRect">
              <a:avLst>
                <a:gd name="adj" fmla="val 4943"/>
              </a:avLst>
            </a:prstGeom>
            <a:solidFill>
              <a:schemeClr val="bg1">
                <a:alpha val="15000"/>
              </a:schemeClr>
            </a:solidFill>
            <a:ln w="38100">
              <a:noFill/>
              <a:prstDash val="dash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1724235" y="1884489"/>
              <a:ext cx="1188000" cy="4412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b="1" dirty="0">
                  <a:solidFill>
                    <a:srgbClr val="292929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首頁</a:t>
              </a:r>
            </a:p>
          </p:txBody>
        </p:sp>
        <p:sp>
          <p:nvSpPr>
            <p:cNvPr id="59" name="矩形 58"/>
            <p:cNvSpPr/>
            <p:nvPr/>
          </p:nvSpPr>
          <p:spPr>
            <a:xfrm>
              <a:off x="3448562" y="2852936"/>
              <a:ext cx="1188000" cy="4412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b="1" dirty="0">
                  <a:solidFill>
                    <a:srgbClr val="292929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註冊</a:t>
              </a:r>
            </a:p>
          </p:txBody>
        </p:sp>
        <p:sp>
          <p:nvSpPr>
            <p:cNvPr id="61" name="矩形 60"/>
            <p:cNvSpPr/>
            <p:nvPr/>
          </p:nvSpPr>
          <p:spPr>
            <a:xfrm>
              <a:off x="3448562" y="1884488"/>
              <a:ext cx="1188000" cy="4412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b="1">
                  <a:solidFill>
                    <a:srgbClr val="292929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搜尋</a:t>
              </a:r>
            </a:p>
          </p:txBody>
        </p:sp>
        <p:sp>
          <p:nvSpPr>
            <p:cNvPr id="62" name="矩形 61"/>
            <p:cNvSpPr/>
            <p:nvPr/>
          </p:nvSpPr>
          <p:spPr>
            <a:xfrm>
              <a:off x="5172889" y="1884488"/>
              <a:ext cx="1188000" cy="4412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b="1">
                  <a:solidFill>
                    <a:srgbClr val="292929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商品列表</a:t>
              </a:r>
            </a:p>
          </p:txBody>
        </p:sp>
        <p:sp>
          <p:nvSpPr>
            <p:cNvPr id="63" name="矩形 62"/>
            <p:cNvSpPr/>
            <p:nvPr/>
          </p:nvSpPr>
          <p:spPr>
            <a:xfrm>
              <a:off x="6897216" y="1884487"/>
              <a:ext cx="1188000" cy="4412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b="1" dirty="0">
                  <a:solidFill>
                    <a:srgbClr val="292929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商品詳情</a:t>
              </a:r>
            </a:p>
          </p:txBody>
        </p:sp>
        <p:sp>
          <p:nvSpPr>
            <p:cNvPr id="64" name="矩形 63"/>
            <p:cNvSpPr/>
            <p:nvPr/>
          </p:nvSpPr>
          <p:spPr>
            <a:xfrm>
              <a:off x="6897216" y="2852936"/>
              <a:ext cx="1188000" cy="4412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b="1" dirty="0">
                  <a:solidFill>
                    <a:srgbClr val="292929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購物車</a:t>
              </a:r>
            </a:p>
          </p:txBody>
        </p:sp>
        <p:sp>
          <p:nvSpPr>
            <p:cNvPr id="65" name="矩形 64"/>
            <p:cNvSpPr/>
            <p:nvPr/>
          </p:nvSpPr>
          <p:spPr>
            <a:xfrm>
              <a:off x="6897887" y="3821385"/>
              <a:ext cx="1188000" cy="4412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b="1">
                  <a:solidFill>
                    <a:srgbClr val="292929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結帳</a:t>
              </a:r>
              <a:endParaRPr kumimoji="1" lang="zh-TW" altLang="en-US" b="1" dirty="0">
                <a:solidFill>
                  <a:srgbClr val="292929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5172889" y="2852936"/>
              <a:ext cx="1188000" cy="4412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b="1" dirty="0">
                  <a:solidFill>
                    <a:srgbClr val="292929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登入</a:t>
              </a:r>
            </a:p>
          </p:txBody>
        </p:sp>
        <p:sp>
          <p:nvSpPr>
            <p:cNvPr id="68" name="矩形 67"/>
            <p:cNvSpPr/>
            <p:nvPr/>
          </p:nvSpPr>
          <p:spPr>
            <a:xfrm>
              <a:off x="5169024" y="3821384"/>
              <a:ext cx="1188000" cy="4412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b="1" dirty="0">
                  <a:solidFill>
                    <a:srgbClr val="292929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會員中心</a:t>
              </a:r>
            </a:p>
          </p:txBody>
        </p:sp>
        <p:cxnSp>
          <p:nvCxnSpPr>
            <p:cNvPr id="75" name="直線箭頭接點 74"/>
            <p:cNvCxnSpPr>
              <a:stCxn id="58" idx="3"/>
              <a:endCxn id="61" idx="1"/>
            </p:cNvCxnSpPr>
            <p:nvPr/>
          </p:nvCxnSpPr>
          <p:spPr>
            <a:xfrm flipV="1">
              <a:off x="2912235" y="2105124"/>
              <a:ext cx="536327" cy="1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箭頭接點 77"/>
            <p:cNvCxnSpPr>
              <a:stCxn id="61" idx="3"/>
              <a:endCxn id="62" idx="1"/>
            </p:cNvCxnSpPr>
            <p:nvPr/>
          </p:nvCxnSpPr>
          <p:spPr>
            <a:xfrm>
              <a:off x="4636562" y="2105124"/>
              <a:ext cx="536327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箭頭接點 80"/>
            <p:cNvCxnSpPr>
              <a:stCxn id="62" idx="3"/>
              <a:endCxn id="63" idx="1"/>
            </p:cNvCxnSpPr>
            <p:nvPr/>
          </p:nvCxnSpPr>
          <p:spPr>
            <a:xfrm flipV="1">
              <a:off x="6360889" y="2105123"/>
              <a:ext cx="536327" cy="1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肘形接點 84"/>
            <p:cNvCxnSpPr>
              <a:stCxn id="63" idx="2"/>
              <a:endCxn id="67" idx="0"/>
            </p:cNvCxnSpPr>
            <p:nvPr/>
          </p:nvCxnSpPr>
          <p:spPr>
            <a:xfrm rot="5400000">
              <a:off x="6365464" y="1727184"/>
              <a:ext cx="527178" cy="1724327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箭頭接點 85"/>
            <p:cNvCxnSpPr>
              <a:stCxn id="67" idx="3"/>
              <a:endCxn id="64" idx="1"/>
            </p:cNvCxnSpPr>
            <p:nvPr/>
          </p:nvCxnSpPr>
          <p:spPr>
            <a:xfrm>
              <a:off x="6360889" y="3073572"/>
              <a:ext cx="536327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箭頭接點 88"/>
            <p:cNvCxnSpPr>
              <a:stCxn id="59" idx="3"/>
              <a:endCxn id="67" idx="1"/>
            </p:cNvCxnSpPr>
            <p:nvPr/>
          </p:nvCxnSpPr>
          <p:spPr>
            <a:xfrm>
              <a:off x="4636562" y="3073572"/>
              <a:ext cx="536327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肘形接點 91"/>
            <p:cNvCxnSpPr>
              <a:stCxn id="58" idx="2"/>
              <a:endCxn id="59" idx="1"/>
            </p:cNvCxnSpPr>
            <p:nvPr/>
          </p:nvCxnSpPr>
          <p:spPr>
            <a:xfrm rot="16200000" flipH="1">
              <a:off x="2509492" y="2134502"/>
              <a:ext cx="747812" cy="1130327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箭頭接點 94"/>
            <p:cNvCxnSpPr>
              <a:stCxn id="67" idx="2"/>
              <a:endCxn id="68" idx="0"/>
            </p:cNvCxnSpPr>
            <p:nvPr/>
          </p:nvCxnSpPr>
          <p:spPr>
            <a:xfrm flipH="1">
              <a:off x="5763024" y="3294207"/>
              <a:ext cx="3865" cy="527177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箭頭接點 98"/>
            <p:cNvCxnSpPr>
              <a:stCxn id="64" idx="2"/>
              <a:endCxn id="65" idx="0"/>
            </p:cNvCxnSpPr>
            <p:nvPr/>
          </p:nvCxnSpPr>
          <p:spPr>
            <a:xfrm>
              <a:off x="7491216" y="3294207"/>
              <a:ext cx="671" cy="527178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矩形 105"/>
            <p:cNvSpPr/>
            <p:nvPr/>
          </p:nvSpPr>
          <p:spPr>
            <a:xfrm>
              <a:off x="683852" y="1959414"/>
              <a:ext cx="504056" cy="2872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200" b="1" dirty="0">
                  <a:solidFill>
                    <a:srgbClr val="393939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前台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4237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技術選型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0" y="1700808"/>
            <a:ext cx="8841432" cy="382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76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zh-TW" dirty="0"/>
              <a:t>UI</a:t>
            </a:r>
            <a:r>
              <a:rPr lang="zh-TW" altLang="en-US" dirty="0"/>
              <a:t>設計｜</a:t>
            </a:r>
            <a:r>
              <a:rPr lang="en-US" altLang="zh-TW" dirty="0"/>
              <a:t>LOGO</a:t>
            </a:r>
            <a:r>
              <a:rPr lang="zh-TW" altLang="en-US" dirty="0"/>
              <a:t>概念｜色彩配置</a:t>
            </a:r>
          </a:p>
        </p:txBody>
      </p:sp>
      <p:sp>
        <p:nvSpPr>
          <p:cNvPr id="33" name="內容版面配置區 1"/>
          <p:cNvSpPr>
            <a:spLocks noGrp="1"/>
          </p:cNvSpPr>
          <p:nvPr>
            <p:ph idx="1"/>
          </p:nvPr>
        </p:nvSpPr>
        <p:spPr>
          <a:xfrm>
            <a:off x="1190796" y="1556792"/>
            <a:ext cx="7524408" cy="2376264"/>
          </a:xfrm>
        </p:spPr>
        <p:txBody>
          <a:bodyPr>
            <a:normAutofit/>
          </a:bodyPr>
          <a:lstStyle/>
          <a:p>
            <a:pPr algn="just"/>
            <a:r>
              <a:rPr lang="en-US" altLang="zh-TW" sz="2400" dirty="0"/>
              <a:t>UI</a:t>
            </a:r>
            <a:r>
              <a:rPr lang="zh-TW" altLang="en-US" sz="2400" dirty="0"/>
              <a:t>設計</a:t>
            </a:r>
            <a:endParaRPr lang="en-US" altLang="zh-TW" sz="2400" dirty="0"/>
          </a:p>
          <a:p>
            <a:pPr lvl="1" algn="just"/>
            <a:r>
              <a:rPr lang="zh-TW" altLang="en-US" sz="2000" dirty="0"/>
              <a:t>使用希克定律，避免使用者因過多選擇而分心，使整體購物流程與體驗更加順暢。</a:t>
            </a:r>
            <a:endParaRPr lang="en-US" altLang="zh-TW" sz="2000" dirty="0"/>
          </a:p>
          <a:p>
            <a:pPr lvl="1" algn="just"/>
            <a:r>
              <a:rPr lang="zh-TW" altLang="en-US" sz="2000" dirty="0"/>
              <a:t>使用圖標簡化資訊，協助使用者降低認知負荷。</a:t>
            </a:r>
            <a:endParaRPr lang="en-US" altLang="zh-TW" sz="2000" dirty="0"/>
          </a:p>
          <a:p>
            <a:pPr lvl="1" algn="just"/>
            <a:r>
              <a:rPr lang="zh-TW" altLang="en-US" sz="2000" dirty="0"/>
              <a:t>考量繁體字的閱讀舒適性，字體不小於</a:t>
            </a:r>
            <a:r>
              <a:rPr lang="en-US" altLang="zh-TW" sz="2000" dirty="0"/>
              <a:t>14px</a:t>
            </a:r>
            <a:r>
              <a:rPr lang="zh-TW" altLang="en-US" sz="2000" dirty="0"/>
              <a:t>。</a:t>
            </a:r>
            <a:endParaRPr lang="en-US" altLang="zh-TW" sz="2000" dirty="0"/>
          </a:p>
        </p:txBody>
      </p:sp>
      <p:sp>
        <p:nvSpPr>
          <p:cNvPr id="34" name="內容版面配置區 1"/>
          <p:cNvSpPr txBox="1">
            <a:spLocks/>
          </p:cNvSpPr>
          <p:nvPr/>
        </p:nvSpPr>
        <p:spPr bwMode="ltGray">
          <a:xfrm>
            <a:off x="1190796" y="4005064"/>
            <a:ext cx="4899688" cy="2160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2800" b="1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u"/>
              <a:defRPr sz="2400" b="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Wingdings" panose="05000000000000000000" pitchFamily="2" charset="2"/>
              <a:buChar char="n"/>
              <a:defRPr sz="18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TW" sz="2400" dirty="0"/>
              <a:t>LOGO</a:t>
            </a:r>
            <a:r>
              <a:rPr lang="zh-TW" altLang="en-US" sz="2400" dirty="0"/>
              <a:t>概念及色彩配置</a:t>
            </a:r>
            <a:endParaRPr lang="en-US" altLang="zh-TW" sz="2400" dirty="0"/>
          </a:p>
          <a:p>
            <a:pPr lvl="1" algn="just"/>
            <a:r>
              <a:rPr lang="en-US" altLang="zh-TW" sz="2000" dirty="0"/>
              <a:t>LOGO</a:t>
            </a:r>
            <a:r>
              <a:rPr lang="zh-TW" altLang="en-US" sz="2000" dirty="0"/>
              <a:t>採用類手</a:t>
            </a:r>
            <a:r>
              <a:rPr lang="zh-TW" altLang="en-US" sz="2000" dirty="0" smtClean="0"/>
              <a:t>寫字體</a:t>
            </a:r>
            <a:r>
              <a:rPr lang="zh-TW" altLang="en-US" sz="2000" dirty="0"/>
              <a:t>，增加</a:t>
            </a:r>
            <a:r>
              <a:rPr lang="zh-TW" altLang="en-US" sz="2000" dirty="0" smtClean="0"/>
              <a:t>品牌人文</a:t>
            </a:r>
            <a:r>
              <a:rPr lang="zh-TW" altLang="en-US" sz="2000" dirty="0"/>
              <a:t>溫度。</a:t>
            </a:r>
            <a:endParaRPr lang="en-US" altLang="zh-TW" sz="2000" dirty="0"/>
          </a:p>
          <a:p>
            <a:pPr lvl="1" algn="just"/>
            <a:r>
              <a:rPr lang="zh-TW" altLang="en-US" sz="2000" dirty="0"/>
              <a:t>色彩配置以主色</a:t>
            </a:r>
            <a:r>
              <a:rPr lang="en-US" altLang="zh-TW" sz="2000" dirty="0"/>
              <a:t>60%</a:t>
            </a:r>
            <a:r>
              <a:rPr lang="zh-TW" altLang="en-US" sz="2000" dirty="0"/>
              <a:t>、輔色</a:t>
            </a:r>
            <a:r>
              <a:rPr lang="en-US" altLang="zh-TW" sz="2000" dirty="0"/>
              <a:t>30%</a:t>
            </a:r>
            <a:r>
              <a:rPr lang="zh-TW" altLang="en-US" sz="2000" dirty="0"/>
              <a:t>、重點色</a:t>
            </a:r>
            <a:r>
              <a:rPr lang="en-US" altLang="zh-TW" sz="2000" dirty="0"/>
              <a:t>10%</a:t>
            </a:r>
            <a:r>
              <a:rPr lang="zh-TW" altLang="en-US" sz="2000" dirty="0"/>
              <a:t>，</a:t>
            </a:r>
            <a:r>
              <a:rPr lang="zh-TW" altLang="en-US" sz="2000" dirty="0" smtClean="0"/>
              <a:t>佐以自然色搭配</a:t>
            </a:r>
            <a:r>
              <a:rPr lang="zh-TW" altLang="en-US" sz="2000" dirty="0"/>
              <a:t>。</a:t>
            </a:r>
            <a:endParaRPr lang="en-US" altLang="zh-TW" sz="2000" dirty="0"/>
          </a:p>
        </p:txBody>
      </p:sp>
      <p:grpSp>
        <p:nvGrpSpPr>
          <p:cNvPr id="3" name="群組 2"/>
          <p:cNvGrpSpPr/>
          <p:nvPr/>
        </p:nvGrpSpPr>
        <p:grpSpPr>
          <a:xfrm>
            <a:off x="10425608" y="5011075"/>
            <a:ext cx="2016224" cy="504056"/>
            <a:chOff x="6393160" y="5661248"/>
            <a:chExt cx="2016224" cy="504056"/>
          </a:xfrm>
        </p:grpSpPr>
        <p:sp>
          <p:nvSpPr>
            <p:cNvPr id="2" name="矩形 1"/>
            <p:cNvSpPr/>
            <p:nvPr/>
          </p:nvSpPr>
          <p:spPr>
            <a:xfrm>
              <a:off x="6393160" y="5661248"/>
              <a:ext cx="504056" cy="504056"/>
            </a:xfrm>
            <a:prstGeom prst="rect">
              <a:avLst/>
            </a:prstGeom>
            <a:solidFill>
              <a:srgbClr val="53929B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897216" y="5661248"/>
              <a:ext cx="504056" cy="504056"/>
            </a:xfrm>
            <a:prstGeom prst="rect">
              <a:avLst/>
            </a:prstGeom>
            <a:solidFill>
              <a:srgbClr val="E3D096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7401272" y="5661248"/>
              <a:ext cx="504056" cy="504056"/>
            </a:xfrm>
            <a:prstGeom prst="rect">
              <a:avLst/>
            </a:prstGeom>
            <a:solidFill>
              <a:srgbClr val="FD930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7905328" y="5661256"/>
              <a:ext cx="504056" cy="504000"/>
            </a:xfrm>
            <a:prstGeom prst="rect">
              <a:avLst/>
            </a:prstGeom>
            <a:solidFill>
              <a:srgbClr val="87806D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4" name="群組 3"/>
          <p:cNvGrpSpPr/>
          <p:nvPr/>
        </p:nvGrpSpPr>
        <p:grpSpPr>
          <a:xfrm rot="5400000">
            <a:off x="7232527" y="4586600"/>
            <a:ext cx="1216898" cy="1213152"/>
            <a:chOff x="7455064" y="3396611"/>
            <a:chExt cx="1216898" cy="1213152"/>
          </a:xfrm>
        </p:grpSpPr>
        <p:sp>
          <p:nvSpPr>
            <p:cNvPr id="13" name="矩形 12"/>
            <p:cNvSpPr/>
            <p:nvPr/>
          </p:nvSpPr>
          <p:spPr>
            <a:xfrm rot="2700000">
              <a:off x="7455064" y="3753036"/>
              <a:ext cx="504056" cy="504056"/>
            </a:xfrm>
            <a:prstGeom prst="rect">
              <a:avLst/>
            </a:prstGeom>
            <a:solidFill>
              <a:srgbClr val="53929B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 rot="2700000">
              <a:off x="7811485" y="3396611"/>
              <a:ext cx="504056" cy="504056"/>
            </a:xfrm>
            <a:prstGeom prst="rect">
              <a:avLst/>
            </a:prstGeom>
            <a:solidFill>
              <a:srgbClr val="E3D096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/>
            <p:cNvSpPr/>
            <p:nvPr/>
          </p:nvSpPr>
          <p:spPr>
            <a:xfrm rot="2700000">
              <a:off x="8167906" y="3753015"/>
              <a:ext cx="504056" cy="504056"/>
            </a:xfrm>
            <a:prstGeom prst="rect">
              <a:avLst/>
            </a:prstGeom>
            <a:solidFill>
              <a:srgbClr val="FD930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 rot="2700000">
              <a:off x="7811465" y="4105735"/>
              <a:ext cx="504056" cy="504000"/>
            </a:xfrm>
            <a:prstGeom prst="rect">
              <a:avLst/>
            </a:prstGeom>
            <a:solidFill>
              <a:srgbClr val="87806D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21" name="肘形接點 20"/>
          <p:cNvCxnSpPr>
            <a:stCxn id="13" idx="1"/>
          </p:cNvCxnSpPr>
          <p:nvPr/>
        </p:nvCxnSpPr>
        <p:spPr>
          <a:xfrm flipV="1">
            <a:off x="8017310" y="4344388"/>
            <a:ext cx="464082" cy="314156"/>
          </a:xfrm>
          <a:prstGeom prst="bentConnector3">
            <a:avLst>
              <a:gd name="adj1" fmla="val 2612"/>
            </a:avLst>
          </a:prstGeom>
          <a:ln w="12700" cap="flat">
            <a:tailEnd type="oval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8538733" y="414177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 smtClean="0">
                <a:solidFill>
                  <a:schemeClr val="accent4"/>
                </a:solidFill>
              </a:rPr>
              <a:t>主色</a:t>
            </a:r>
          </a:p>
        </p:txBody>
      </p:sp>
      <p:cxnSp>
        <p:nvCxnSpPr>
          <p:cNvPr id="26" name="肘形接點 25"/>
          <p:cNvCxnSpPr>
            <a:stCxn id="14" idx="0"/>
          </p:cNvCxnSpPr>
          <p:nvPr/>
        </p:nvCxnSpPr>
        <p:spPr>
          <a:xfrm rot="16200000" flipH="1">
            <a:off x="8429942" y="5315179"/>
            <a:ext cx="350101" cy="462515"/>
          </a:xfrm>
          <a:prstGeom prst="bentConnector2">
            <a:avLst/>
          </a:prstGeom>
          <a:ln w="12700" cap="flat">
            <a:tailEnd type="oval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8851196" y="554038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 smtClean="0">
                <a:solidFill>
                  <a:schemeClr val="accent4"/>
                </a:solidFill>
              </a:rPr>
              <a:t>輔色</a:t>
            </a:r>
          </a:p>
        </p:txBody>
      </p:sp>
      <p:cxnSp>
        <p:nvCxnSpPr>
          <p:cNvPr id="36" name="肘形接點 35"/>
          <p:cNvCxnSpPr>
            <a:stCxn id="15" idx="3"/>
          </p:cNvCxnSpPr>
          <p:nvPr/>
        </p:nvCxnSpPr>
        <p:spPr>
          <a:xfrm rot="10800000" flipV="1">
            <a:off x="7304505" y="5727807"/>
            <a:ext cx="356404" cy="178171"/>
          </a:xfrm>
          <a:prstGeom prst="bentConnector3">
            <a:avLst>
              <a:gd name="adj1" fmla="val -1962"/>
            </a:avLst>
          </a:prstGeom>
          <a:ln w="12700" cap="flat">
            <a:tailEnd type="oval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/>
          <p:cNvSpPr txBox="1"/>
          <p:nvPr/>
        </p:nvSpPr>
        <p:spPr>
          <a:xfrm>
            <a:off x="6453550" y="573670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 smtClean="0">
                <a:solidFill>
                  <a:schemeClr val="accent4"/>
                </a:solidFill>
              </a:rPr>
              <a:t>重點色</a:t>
            </a:r>
          </a:p>
        </p:txBody>
      </p:sp>
      <p:cxnSp>
        <p:nvCxnSpPr>
          <p:cNvPr id="38" name="肘形接點 37"/>
          <p:cNvCxnSpPr>
            <a:stCxn id="16" idx="2"/>
          </p:cNvCxnSpPr>
          <p:nvPr/>
        </p:nvCxnSpPr>
        <p:spPr>
          <a:xfrm rot="16200000" flipV="1">
            <a:off x="7011781" y="4718508"/>
            <a:ext cx="325909" cy="267005"/>
          </a:xfrm>
          <a:prstGeom prst="bentConnector3">
            <a:avLst>
              <a:gd name="adj1" fmla="val 279"/>
            </a:avLst>
          </a:prstGeom>
          <a:ln w="12700" cap="flat">
            <a:tailEnd type="oval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/>
          <p:cNvSpPr txBox="1"/>
          <p:nvPr/>
        </p:nvSpPr>
        <p:spPr>
          <a:xfrm>
            <a:off x="6625117" y="427665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smtClean="0">
                <a:solidFill>
                  <a:schemeClr val="accent4"/>
                </a:solidFill>
              </a:rPr>
              <a:t>自然色</a:t>
            </a:r>
            <a:endParaRPr kumimoji="1" lang="zh-TW" altLang="en-US" sz="1600" dirty="0" smtClean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55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路由架構</a:t>
            </a:r>
            <a:endParaRPr lang="en-US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50" y="1241376"/>
            <a:ext cx="80137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43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92" y="1466377"/>
            <a:ext cx="8697416" cy="5400078"/>
          </a:xfrm>
          <a:prstGeom prst="rect">
            <a:avLst/>
          </a:prstGeom>
        </p:spPr>
      </p:pic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首頁：顯圖輪播、</a:t>
            </a:r>
            <a:r>
              <a:rPr lang="en-US" altLang="zh-TW" dirty="0"/>
              <a:t>Header</a:t>
            </a:r>
            <a:r>
              <a:rPr lang="zh-TW" altLang="en-US" dirty="0"/>
              <a:t>搜尋欄</a:t>
            </a:r>
            <a:endParaRPr lang="en-US" altLang="zh-TW" dirty="0"/>
          </a:p>
        </p:txBody>
      </p:sp>
      <p:sp>
        <p:nvSpPr>
          <p:cNvPr id="11" name="直線圖說文字 2 10"/>
          <p:cNvSpPr/>
          <p:nvPr/>
        </p:nvSpPr>
        <p:spPr>
          <a:xfrm>
            <a:off x="4592960" y="2130826"/>
            <a:ext cx="4176464" cy="101014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1666"/>
              <a:gd name="adj6" fmla="val -16641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5000"/>
              </a:lnSpc>
            </a:pPr>
            <a:r>
              <a:rPr lang="en-US" altLang="zh-TW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Header</a:t>
            </a:r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搜尋</a:t>
            </a: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欄功能：透過綁定由使用者設定過濾條件，以及父子元件間的傳值，作為關鍵字搜尋功能。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直線圖說文字 2 11"/>
          <p:cNvSpPr/>
          <p:nvPr/>
        </p:nvSpPr>
        <p:spPr>
          <a:xfrm>
            <a:off x="3296816" y="5373216"/>
            <a:ext cx="3168352" cy="720080"/>
          </a:xfrm>
          <a:prstGeom prst="borderCallout2">
            <a:avLst>
              <a:gd name="adj1" fmla="val 63758"/>
              <a:gd name="adj2" fmla="val 106283"/>
              <a:gd name="adj3" fmla="val 66616"/>
              <a:gd name="adj4" fmla="val 129113"/>
              <a:gd name="adj5" fmla="val 120289"/>
              <a:gd name="adj6" fmla="val 129055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5000"/>
              </a:lnSpc>
            </a:pP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首頁歡迎圖：可自動播放，或點擊控制項跳至下一張</a:t>
            </a:r>
            <a:r>
              <a:rPr lang="en-US" altLang="zh-TW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上一張。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直線圖說文字 2 6"/>
          <p:cNvSpPr/>
          <p:nvPr/>
        </p:nvSpPr>
        <p:spPr>
          <a:xfrm>
            <a:off x="6897216" y="5013176"/>
            <a:ext cx="1872208" cy="432048"/>
          </a:xfrm>
          <a:prstGeom prst="borderCallout2">
            <a:avLst>
              <a:gd name="adj1" fmla="val 130197"/>
              <a:gd name="adj2" fmla="val 85344"/>
              <a:gd name="adj3" fmla="val 148416"/>
              <a:gd name="adj4" fmla="val 98890"/>
              <a:gd name="adj5" fmla="val 200303"/>
              <a:gd name="adj6" fmla="val 103633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全域通用</a:t>
            </a:r>
            <a:r>
              <a:rPr lang="en-US" altLang="zh-TW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Top</a:t>
            </a: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按鈕。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直線圖說文字 2 7"/>
          <p:cNvSpPr/>
          <p:nvPr/>
        </p:nvSpPr>
        <p:spPr>
          <a:xfrm>
            <a:off x="1036340" y="2205120"/>
            <a:ext cx="1684412" cy="432048"/>
          </a:xfrm>
          <a:prstGeom prst="borderCallout2">
            <a:avLst>
              <a:gd name="adj1" fmla="val -17149"/>
              <a:gd name="adj2" fmla="val 6209"/>
              <a:gd name="adj3" fmla="val -68585"/>
              <a:gd name="adj4" fmla="val 6773"/>
              <a:gd name="adj5" fmla="val -89032"/>
              <a:gd name="adj6" fmla="val 14126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LOGO</a:t>
            </a: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配色設計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框架 3"/>
          <p:cNvSpPr/>
          <p:nvPr/>
        </p:nvSpPr>
        <p:spPr>
          <a:xfrm>
            <a:off x="7092650" y="6202588"/>
            <a:ext cx="864096" cy="360040"/>
          </a:xfrm>
          <a:prstGeom prst="frame">
            <a:avLst>
              <a:gd name="adj1" fmla="val 6070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0" name="框架 9"/>
          <p:cNvSpPr/>
          <p:nvPr/>
        </p:nvSpPr>
        <p:spPr>
          <a:xfrm>
            <a:off x="8553400" y="5859024"/>
            <a:ext cx="604292" cy="522304"/>
          </a:xfrm>
          <a:prstGeom prst="frame">
            <a:avLst>
              <a:gd name="adj1" fmla="val 6070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06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資策會2021簡報範本_dark.potx" id="{81C76F81-1671-4B56-BD0F-02ECACBEA1CD}" vid="{64F81388-CB1B-4503-9A85-CB10ADCB8F3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資策會2021_簡報範本_dark_1</Template>
  <TotalTime>4691</TotalTime>
  <Words>997</Words>
  <Application>Microsoft Macintosh PowerPoint</Application>
  <PresentationFormat>A4 紙張 (210x297 公釐)</PresentationFormat>
  <Paragraphs>165</Paragraphs>
  <Slides>40</Slides>
  <Notes>14</Notes>
  <HiddenSlides>1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51" baseType="lpstr">
      <vt:lpstr>Avenir Next LT Pro Light</vt:lpstr>
      <vt:lpstr>Calibri</vt:lpstr>
      <vt:lpstr>Liberation Sans</vt:lpstr>
      <vt:lpstr>Microsoft JhengHei</vt:lpstr>
      <vt:lpstr>Microsoft JhengHei UI</vt:lpstr>
      <vt:lpstr>Wingdings</vt:lpstr>
      <vt:lpstr>Yu Gothic</vt:lpstr>
      <vt:lpstr>微軟正黑體</vt:lpstr>
      <vt:lpstr>新細明體</vt:lpstr>
      <vt:lpstr>Arial</vt:lpstr>
      <vt:lpstr>2020簡報範本_light</vt:lpstr>
      <vt:lpstr>網路書店</vt:lpstr>
      <vt:lpstr>大綱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商品內容頁面-商品資訊</vt:lpstr>
      <vt:lpstr>商品內容頁面-放大功能</vt:lpstr>
      <vt:lpstr>商品內容頁面-書本詳情</vt:lpstr>
      <vt:lpstr>商品內容頁面-相關影片連結</vt:lpstr>
      <vt:lpstr>影片總覽頁面</vt:lpstr>
      <vt:lpstr>影片內容頁面-上</vt:lpstr>
      <vt:lpstr>影片內容頁面-下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流程演示DEMO</vt:lpstr>
      <vt:lpstr>PowerPoint 簡報</vt:lpstr>
    </vt:vector>
  </TitlesOfParts>
  <Manager/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題目</dc:title>
  <dc:creator>Wei-Tsung Wang</dc:creator>
  <cp:lastModifiedBy>Meng Ju Liu</cp:lastModifiedBy>
  <cp:revision>95</cp:revision>
  <dcterms:created xsi:type="dcterms:W3CDTF">2021-04-12T00:49:08Z</dcterms:created>
  <dcterms:modified xsi:type="dcterms:W3CDTF">2022-12-15T06:32:53Z</dcterms:modified>
  <cp:category/>
</cp:coreProperties>
</file>